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sldIdLst>
    <p:sldId id="256" r:id="rId2"/>
    <p:sldId id="377" r:id="rId3"/>
    <p:sldId id="354" r:id="rId4"/>
    <p:sldId id="351" r:id="rId5"/>
    <p:sldId id="372" r:id="rId6"/>
    <p:sldId id="376" r:id="rId7"/>
    <p:sldId id="364" r:id="rId8"/>
    <p:sldId id="373" r:id="rId9"/>
    <p:sldId id="374" r:id="rId10"/>
    <p:sldId id="375" r:id="rId11"/>
    <p:sldId id="371" r:id="rId12"/>
    <p:sldId id="366" r:id="rId13"/>
    <p:sldId id="367" r:id="rId14"/>
    <p:sldId id="368" r:id="rId15"/>
    <p:sldId id="370" r:id="rId16"/>
    <p:sldId id="320" r:id="rId17"/>
    <p:sldId id="359" r:id="rId18"/>
    <p:sldId id="356" r:id="rId19"/>
    <p:sldId id="357" r:id="rId20"/>
    <p:sldId id="358" r:id="rId21"/>
    <p:sldId id="369" r:id="rId22"/>
    <p:sldId id="378" r:id="rId23"/>
    <p:sldId id="379" r:id="rId24"/>
    <p:sldId id="380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050"/>
    <a:srgbClr val="FFFF99"/>
    <a:srgbClr val="99FF33"/>
    <a:srgbClr val="FF9900"/>
    <a:srgbClr val="00CCFF"/>
    <a:srgbClr val="CCCC00"/>
    <a:srgbClr val="E6D886"/>
    <a:srgbClr val="BDDBC0"/>
    <a:srgbClr val="CC66FF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4660"/>
  </p:normalViewPr>
  <p:slideViewPr>
    <p:cSldViewPr>
      <p:cViewPr>
        <p:scale>
          <a:sx n="93" d="100"/>
          <a:sy n="93" d="100"/>
        </p:scale>
        <p:origin x="-9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8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rr.com\projects\Mpls\23%20MN\27\2327051\WorkFiles\Water%20Quality%20Monitoring\2010%20Medicine%20Lake%20Monitoring\Trend%20Analyses\Trend_plo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rr.com\projects\Mpls\23%20MN\27\2327051\WorkFiles\Water%20Quality%20Monitoring\2010%20Medicine%20Lake%20Monitoring\Trend%20Analyses\Trend_plots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arr.com\projects\Mpls\23%20MN\27\2327051\WorkFiles\Water%20Quality%20Monitoring\2010%20Medicine%20Lake%20Monitoring\Trend%20Analyses\Trend_plots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arr.com\projects\Mpls\23%20MN\27\2327051\WorkFiles\Water%20Quality%20Monitoring\2010%20Medicine%20Lake%20Monitoring\2010%20Water%20Quality%20Data\Med_MedBay_Compare%20Stds%20&amp;%20Goals.xlsm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barr.com\projects\Mpls\23%20MN\27\2327051\WorkFiles\Water%20Quality%20Monitoring\2010%20Medicine%20Lake%20Monitoring\2010%20Water%20Quality%20Data\Med_MedBay_Compare%20Stds%20&amp;%20Goals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barr.com\projects\Mpls\23%20MN\27\2327051\WorkFiles\Water%20Quality%20Monitoring\2010%20Medicine%20Lake%20Monitoring\2010%20Water%20Quality%20Data\Med_MedBay_Compare%20Stds%20&amp;%20Goals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barr.com\projects\Mpls\23%20MN\27\2327051\WorkFiles\Water%20Quality%20Monitoring\2010%20Medicine%20Lake%20Monitoring\2010%20Water%20Quality%20Data\Med_MedBay_Compare%20Stds%20&amp;%20Goals_kmp.xlsm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barr.com\projects\Mpls\23%20MN\27\2327051\WorkFiles\Water%20Quality%20Monitoring\2010%20Medicine%20Lake%20Monitoring\2010%20Water%20Quality%20Data\Med_MedBay_Compare%20Stds%20&amp;%20Goals_kmp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barr.com\projects\Mpls\23%20MN\27\2327051\WorkFiles\Water%20Quality%20Monitoring\2010%20Medicine%20Lake%20Monitoring\2010%20Water%20Quality%20Data\Med_MedBay_Compare%20Stds%20&amp;%20Goals_kmp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FFFF99"/>
                </a:solidFill>
              </a:defRPr>
            </a:pPr>
            <a:r>
              <a:rPr lang="en-US" sz="1800" dirty="0" smtClean="0">
                <a:solidFill>
                  <a:srgbClr val="FFFF99"/>
                </a:solidFill>
              </a:rPr>
              <a:t>Main </a:t>
            </a:r>
            <a:r>
              <a:rPr lang="en-US" sz="1800" dirty="0">
                <a:solidFill>
                  <a:srgbClr val="FFFF99"/>
                </a:solidFill>
              </a:rPr>
              <a:t>Basin Total </a:t>
            </a:r>
            <a:r>
              <a:rPr lang="en-US" sz="1800" dirty="0" smtClean="0">
                <a:solidFill>
                  <a:srgbClr val="FFFF99"/>
                </a:solidFill>
              </a:rPr>
              <a:t>Phosphorus</a:t>
            </a:r>
            <a:endParaRPr lang="en-US" sz="1800" dirty="0">
              <a:solidFill>
                <a:srgbClr val="FFFF99"/>
              </a:solidFill>
            </a:endParaRPr>
          </a:p>
        </c:rich>
      </c:tx>
      <c:layout>
        <c:manualLayout>
          <c:xMode val="edge"/>
          <c:yMode val="edge"/>
          <c:x val="0.31989303223889481"/>
          <c:y val="9.0744309946331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67852294325305"/>
          <c:y val="0.1500517099541662"/>
          <c:w val="0.84492684104142168"/>
          <c:h val="0.67051004818427562"/>
        </c:manualLayout>
      </c:layout>
      <c:scatterChart>
        <c:scatterStyle val="lineMarker"/>
        <c:varyColors val="0"/>
        <c:ser>
          <c:idx val="0"/>
          <c:order val="0"/>
          <c:tx>
            <c:v>TP</c:v>
          </c:tx>
          <c:spPr>
            <a:ln w="31750">
              <a:solidFill>
                <a:srgbClr val="E6D886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D3D050"/>
              </a:solidFill>
            </c:spPr>
          </c:marker>
          <c:xVal>
            <c:numRef>
              <c:f>SummAvgs!$B$6:$B$25</c:f>
              <c:numCache>
                <c:formatCode>m/d/yy;@</c:formatCode>
                <c:ptCount val="20"/>
                <c:pt idx="0">
                  <c:v>33420</c:v>
                </c:pt>
                <c:pt idx="1">
                  <c:v>33786</c:v>
                </c:pt>
                <c:pt idx="2">
                  <c:v>34151</c:v>
                </c:pt>
                <c:pt idx="3">
                  <c:v>34516</c:v>
                </c:pt>
                <c:pt idx="4">
                  <c:v>34881</c:v>
                </c:pt>
                <c:pt idx="5">
                  <c:v>35247</c:v>
                </c:pt>
                <c:pt idx="6">
                  <c:v>35612</c:v>
                </c:pt>
                <c:pt idx="7">
                  <c:v>35977</c:v>
                </c:pt>
                <c:pt idx="8">
                  <c:v>36342</c:v>
                </c:pt>
                <c:pt idx="9">
                  <c:v>36708</c:v>
                </c:pt>
                <c:pt idx="10">
                  <c:v>37073</c:v>
                </c:pt>
                <c:pt idx="11">
                  <c:v>37438</c:v>
                </c:pt>
                <c:pt idx="12">
                  <c:v>37803</c:v>
                </c:pt>
                <c:pt idx="13">
                  <c:v>38169</c:v>
                </c:pt>
                <c:pt idx="14">
                  <c:v>38534</c:v>
                </c:pt>
                <c:pt idx="15">
                  <c:v>38899</c:v>
                </c:pt>
                <c:pt idx="16">
                  <c:v>39264</c:v>
                </c:pt>
                <c:pt idx="17">
                  <c:v>39630</c:v>
                </c:pt>
                <c:pt idx="18">
                  <c:v>39995</c:v>
                </c:pt>
                <c:pt idx="19">
                  <c:v>40360</c:v>
                </c:pt>
              </c:numCache>
            </c:numRef>
          </c:xVal>
          <c:yVal>
            <c:numRef>
              <c:f>SummAvgs!$F$6:$F$25</c:f>
              <c:numCache>
                <c:formatCode>0.00</c:formatCode>
                <c:ptCount val="20"/>
                <c:pt idx="0">
                  <c:v>56.666666666666522</c:v>
                </c:pt>
                <c:pt idx="1">
                  <c:v>57.505000000000003</c:v>
                </c:pt>
                <c:pt idx="2">
                  <c:v>76</c:v>
                </c:pt>
                <c:pt idx="3">
                  <c:v>62</c:v>
                </c:pt>
                <c:pt idx="4">
                  <c:v>41.82</c:v>
                </c:pt>
                <c:pt idx="5">
                  <c:v>43.2</c:v>
                </c:pt>
                <c:pt idx="6">
                  <c:v>55.738571428571547</c:v>
                </c:pt>
                <c:pt idx="7">
                  <c:v>69.666666666666671</c:v>
                </c:pt>
                <c:pt idx="8">
                  <c:v>55.5</c:v>
                </c:pt>
                <c:pt idx="9">
                  <c:v>53.285714285714285</c:v>
                </c:pt>
                <c:pt idx="10">
                  <c:v>40.333333333333336</c:v>
                </c:pt>
                <c:pt idx="11">
                  <c:v>52.583555555555556</c:v>
                </c:pt>
                <c:pt idx="12">
                  <c:v>42.088571428571463</c:v>
                </c:pt>
                <c:pt idx="13">
                  <c:v>72</c:v>
                </c:pt>
                <c:pt idx="14">
                  <c:v>45.14</c:v>
                </c:pt>
                <c:pt idx="15">
                  <c:v>42.328571428571493</c:v>
                </c:pt>
                <c:pt idx="16" formatCode="General">
                  <c:v>65.709999999999994</c:v>
                </c:pt>
                <c:pt idx="17">
                  <c:v>59.5</c:v>
                </c:pt>
                <c:pt idx="18">
                  <c:v>60</c:v>
                </c:pt>
                <c:pt idx="19" formatCode="General">
                  <c:v>60.290000000000013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34176"/>
        <c:axId val="33661312"/>
      </c:scatterChart>
      <c:valAx>
        <c:axId val="33634176"/>
        <c:scaling>
          <c:orientation val="minMax"/>
          <c:max val="40360"/>
          <c:min val="3342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Year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48395483583308"/>
              <c:y val="0.9079870333372505"/>
            </c:manualLayout>
          </c:layout>
          <c:overlay val="0"/>
        </c:title>
        <c:numFmt formatCode="yy" sourceLinked="0"/>
        <c:majorTickMark val="out"/>
        <c:minorTickMark val="none"/>
        <c:tickLblPos val="nextTo"/>
        <c:spPr>
          <a:ln w="31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661312"/>
        <c:crosses val="autoZero"/>
        <c:crossBetween val="midCat"/>
        <c:majorUnit val="365"/>
      </c:valAx>
      <c:valAx>
        <c:axId val="336613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r>
                  <a:rPr lang="en-US" sz="14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Total Phosphorus (</a:t>
                </a:r>
                <a:r>
                  <a:rPr lang="en-US" sz="1400" dirty="0" er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ug</a:t>
                </a:r>
                <a:r>
                  <a:rPr lang="en-US" sz="14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/L)</a:t>
                </a:r>
              </a:p>
            </c:rich>
          </c:tx>
          <c:layout>
            <c:manualLayout>
              <c:xMode val="edge"/>
              <c:yMode val="edge"/>
              <c:x val="1.1297726935076515E-2"/>
              <c:y val="0.2318684138363304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>
                <a:solidFill>
                  <a:schemeClr val="accent3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336341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FF99"/>
                </a:solidFill>
              </a:defRPr>
            </a:pPr>
            <a:r>
              <a:rPr lang="en-US">
                <a:solidFill>
                  <a:srgbClr val="FFFF99"/>
                </a:solidFill>
              </a:rPr>
              <a:t>Main Basin Chlorophyll a</a:t>
            </a:r>
          </a:p>
        </c:rich>
      </c:tx>
      <c:layout>
        <c:manualLayout>
          <c:xMode val="edge"/>
          <c:yMode val="edge"/>
          <c:x val="0.35923042638538105"/>
          <c:y val="0.1304498579025727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265265190907742"/>
          <c:y val="0.13203879222782194"/>
          <c:w val="0.84350721420643771"/>
          <c:h val="0.7416267978885801"/>
        </c:manualLayout>
      </c:layout>
      <c:scatterChart>
        <c:scatterStyle val="lineMarker"/>
        <c:varyColors val="0"/>
        <c:ser>
          <c:idx val="1"/>
          <c:order val="1"/>
          <c:tx>
            <c:v>Chl</c:v>
          </c:tx>
          <c:spPr>
            <a:ln w="28575">
              <a:solidFill>
                <a:srgbClr val="D3D050"/>
              </a:solidFill>
              <a:prstDash val="solid"/>
            </a:ln>
          </c:spPr>
          <c:xVal>
            <c:numRef>
              <c:f>SummAvgs!$B$6:$B$25</c:f>
              <c:numCache>
                <c:formatCode>m/d/yy;@</c:formatCode>
                <c:ptCount val="20"/>
                <c:pt idx="0">
                  <c:v>33420</c:v>
                </c:pt>
                <c:pt idx="1">
                  <c:v>33786</c:v>
                </c:pt>
                <c:pt idx="2">
                  <c:v>34151</c:v>
                </c:pt>
                <c:pt idx="3">
                  <c:v>34516</c:v>
                </c:pt>
                <c:pt idx="4">
                  <c:v>34881</c:v>
                </c:pt>
                <c:pt idx="5">
                  <c:v>35247</c:v>
                </c:pt>
                <c:pt idx="6">
                  <c:v>35612</c:v>
                </c:pt>
                <c:pt idx="7">
                  <c:v>35977</c:v>
                </c:pt>
                <c:pt idx="8">
                  <c:v>36342</c:v>
                </c:pt>
                <c:pt idx="9">
                  <c:v>36708</c:v>
                </c:pt>
                <c:pt idx="10">
                  <c:v>37073</c:v>
                </c:pt>
                <c:pt idx="11">
                  <c:v>37438</c:v>
                </c:pt>
                <c:pt idx="12">
                  <c:v>37803</c:v>
                </c:pt>
                <c:pt idx="13">
                  <c:v>38169</c:v>
                </c:pt>
                <c:pt idx="14">
                  <c:v>38534</c:v>
                </c:pt>
                <c:pt idx="15">
                  <c:v>38899</c:v>
                </c:pt>
                <c:pt idx="16">
                  <c:v>39264</c:v>
                </c:pt>
                <c:pt idx="17">
                  <c:v>39630</c:v>
                </c:pt>
                <c:pt idx="18">
                  <c:v>39995</c:v>
                </c:pt>
                <c:pt idx="19">
                  <c:v>40360</c:v>
                </c:pt>
              </c:numCache>
            </c:numRef>
          </c:xVal>
          <c:yVal>
            <c:numRef>
              <c:f>SummAvgs!$G$6:$G$25</c:f>
              <c:numCache>
                <c:formatCode>0.00</c:formatCode>
                <c:ptCount val="20"/>
                <c:pt idx="0">
                  <c:v>58.333333333333336</c:v>
                </c:pt>
                <c:pt idx="1">
                  <c:v>34</c:v>
                </c:pt>
                <c:pt idx="2">
                  <c:v>27</c:v>
                </c:pt>
                <c:pt idx="3">
                  <c:v>22.4</c:v>
                </c:pt>
                <c:pt idx="4">
                  <c:v>9.1740000000000013</c:v>
                </c:pt>
                <c:pt idx="5">
                  <c:v>14.833333333333334</c:v>
                </c:pt>
                <c:pt idx="6">
                  <c:v>32.431428571428484</c:v>
                </c:pt>
                <c:pt idx="7">
                  <c:v>23.6</c:v>
                </c:pt>
                <c:pt idx="8">
                  <c:v>34.258000000000003</c:v>
                </c:pt>
                <c:pt idx="9">
                  <c:v>17.671666666666695</c:v>
                </c:pt>
                <c:pt idx="10">
                  <c:v>17.04</c:v>
                </c:pt>
                <c:pt idx="11">
                  <c:v>32.241805679131424</c:v>
                </c:pt>
                <c:pt idx="12">
                  <c:v>36.042857142857152</c:v>
                </c:pt>
                <c:pt idx="13">
                  <c:v>33.730000000000011</c:v>
                </c:pt>
                <c:pt idx="14">
                  <c:v>31.69</c:v>
                </c:pt>
                <c:pt idx="15">
                  <c:v>23.726192142857126</c:v>
                </c:pt>
                <c:pt idx="16" formatCode="General">
                  <c:v>36.28</c:v>
                </c:pt>
                <c:pt idx="17" formatCode="General">
                  <c:v>28.58</c:v>
                </c:pt>
                <c:pt idx="18" formatCode="General">
                  <c:v>31.41</c:v>
                </c:pt>
                <c:pt idx="19" formatCode="General">
                  <c:v>24.19</c:v>
                </c:pt>
              </c:numCache>
            </c:numRef>
          </c:yVal>
          <c:smooth val="0"/>
        </c:ser>
        <c:ser>
          <c:idx val="0"/>
          <c:order val="0"/>
          <c:tx>
            <c:v>Chl</c:v>
          </c:tx>
          <c:spPr>
            <a:ln w="38100">
              <a:solidFill>
                <a:srgbClr val="E6D886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CCCC00"/>
              </a:solidFill>
            </c:spPr>
          </c:marker>
          <c:xVal>
            <c:numRef>
              <c:f>SummAvgs!$B$5:$B$25</c:f>
              <c:numCache>
                <c:formatCode>m/d/yy;@</c:formatCode>
                <c:ptCount val="21"/>
                <c:pt idx="0">
                  <c:v>33055</c:v>
                </c:pt>
                <c:pt idx="1">
                  <c:v>33420</c:v>
                </c:pt>
                <c:pt idx="2">
                  <c:v>33786</c:v>
                </c:pt>
                <c:pt idx="3">
                  <c:v>34151</c:v>
                </c:pt>
                <c:pt idx="4">
                  <c:v>34516</c:v>
                </c:pt>
                <c:pt idx="5">
                  <c:v>34881</c:v>
                </c:pt>
                <c:pt idx="6">
                  <c:v>35247</c:v>
                </c:pt>
                <c:pt idx="7">
                  <c:v>35612</c:v>
                </c:pt>
                <c:pt idx="8">
                  <c:v>35977</c:v>
                </c:pt>
                <c:pt idx="9">
                  <c:v>36342</c:v>
                </c:pt>
                <c:pt idx="10">
                  <c:v>36708</c:v>
                </c:pt>
                <c:pt idx="11">
                  <c:v>37073</c:v>
                </c:pt>
                <c:pt idx="12">
                  <c:v>37438</c:v>
                </c:pt>
                <c:pt idx="13">
                  <c:v>37803</c:v>
                </c:pt>
                <c:pt idx="14">
                  <c:v>38169</c:v>
                </c:pt>
                <c:pt idx="15">
                  <c:v>38534</c:v>
                </c:pt>
                <c:pt idx="16">
                  <c:v>38899</c:v>
                </c:pt>
                <c:pt idx="17">
                  <c:v>39264</c:v>
                </c:pt>
                <c:pt idx="18">
                  <c:v>39630</c:v>
                </c:pt>
                <c:pt idx="19">
                  <c:v>39995</c:v>
                </c:pt>
                <c:pt idx="20">
                  <c:v>40360</c:v>
                </c:pt>
              </c:numCache>
            </c:numRef>
          </c:xVal>
          <c:yVal>
            <c:numRef>
              <c:f>SummAvgs!$G$5:$G$25</c:f>
              <c:numCache>
                <c:formatCode>0.00</c:formatCode>
                <c:ptCount val="21"/>
                <c:pt idx="0">
                  <c:v>60.2</c:v>
                </c:pt>
                <c:pt idx="1">
                  <c:v>58.333333333333336</c:v>
                </c:pt>
                <c:pt idx="2">
                  <c:v>34</c:v>
                </c:pt>
                <c:pt idx="3">
                  <c:v>27</c:v>
                </c:pt>
                <c:pt idx="4">
                  <c:v>22.4</c:v>
                </c:pt>
                <c:pt idx="5">
                  <c:v>9.1740000000000013</c:v>
                </c:pt>
                <c:pt idx="6">
                  <c:v>14.833333333333334</c:v>
                </c:pt>
                <c:pt idx="7">
                  <c:v>32.431428571428484</c:v>
                </c:pt>
                <c:pt idx="8">
                  <c:v>23.6</c:v>
                </c:pt>
                <c:pt idx="9">
                  <c:v>34.258000000000003</c:v>
                </c:pt>
                <c:pt idx="10">
                  <c:v>17.671666666666695</c:v>
                </c:pt>
                <c:pt idx="11">
                  <c:v>17.04</c:v>
                </c:pt>
                <c:pt idx="12">
                  <c:v>32.241805679131424</c:v>
                </c:pt>
                <c:pt idx="13">
                  <c:v>36.042857142857152</c:v>
                </c:pt>
                <c:pt idx="14">
                  <c:v>33.730000000000011</c:v>
                </c:pt>
                <c:pt idx="15">
                  <c:v>31.69</c:v>
                </c:pt>
                <c:pt idx="16">
                  <c:v>23.726192142857126</c:v>
                </c:pt>
                <c:pt idx="17" formatCode="General">
                  <c:v>36.28</c:v>
                </c:pt>
                <c:pt idx="18" formatCode="General">
                  <c:v>28.58</c:v>
                </c:pt>
                <c:pt idx="19" formatCode="General">
                  <c:v>31.41</c:v>
                </c:pt>
                <c:pt idx="20" formatCode="General">
                  <c:v>24.19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98848"/>
        <c:axId val="33601408"/>
      </c:scatterChart>
      <c:valAx>
        <c:axId val="33598848"/>
        <c:scaling>
          <c:orientation val="minMax"/>
          <c:max val="40360"/>
          <c:min val="3305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numFmt formatCode="yyyy" sourceLinked="0"/>
        <c:majorTickMark val="out"/>
        <c:minorTickMark val="none"/>
        <c:tickLblPos val="nextTo"/>
        <c:spPr>
          <a:ln w="31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601408"/>
        <c:crosses val="autoZero"/>
        <c:crossBetween val="midCat"/>
        <c:majorUnit val="730"/>
      </c:valAx>
      <c:valAx>
        <c:axId val="336014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Chlorophyll a (ug/L)</a:t>
                </a:r>
              </a:p>
            </c:rich>
          </c:tx>
          <c:layout>
            <c:manualLayout>
              <c:xMode val="edge"/>
              <c:yMode val="edge"/>
              <c:x val="7.8616352201257862E-3"/>
              <c:y val="0.3050291089657665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5988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99"/>
                </a:solidFill>
              </a:defRPr>
            </a:pPr>
            <a:r>
              <a:rPr lang="en-US" sz="1600" dirty="0" smtClean="0">
                <a:solidFill>
                  <a:srgbClr val="FFFF99"/>
                </a:solidFill>
              </a:rPr>
              <a:t>Main </a:t>
            </a:r>
            <a:r>
              <a:rPr lang="en-US" sz="1600" dirty="0">
                <a:solidFill>
                  <a:srgbClr val="FFFF99"/>
                </a:solidFill>
              </a:rPr>
              <a:t>Basin </a:t>
            </a:r>
            <a:r>
              <a:rPr lang="en-US" sz="1600" dirty="0" smtClean="0">
                <a:solidFill>
                  <a:srgbClr val="FFFF99"/>
                </a:solidFill>
              </a:rPr>
              <a:t>Clarity</a:t>
            </a:r>
            <a:r>
              <a:rPr lang="en-US" sz="1600" dirty="0">
                <a:solidFill>
                  <a:srgbClr val="FFFF99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41805401405845388"/>
          <c:y val="8.899439808829905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937843923782574"/>
          <c:y val="7.3987738472989395E-2"/>
          <c:w val="0.83869774324824264"/>
          <c:h val="0.76268029929094694"/>
        </c:manualLayout>
      </c:layout>
      <c:lineChart>
        <c:grouping val="standard"/>
        <c:varyColors val="0"/>
        <c:ser>
          <c:idx val="0"/>
          <c:order val="0"/>
          <c:tx>
            <c:v>SD</c:v>
          </c:tx>
          <c:spPr>
            <a:ln>
              <a:solidFill>
                <a:srgbClr val="E6D886"/>
              </a:solidFill>
            </a:ln>
          </c:spPr>
          <c:marker>
            <c:symbol val="circle"/>
            <c:size val="6"/>
            <c:spPr>
              <a:solidFill>
                <a:srgbClr val="CCCC00"/>
              </a:solidFill>
            </c:spPr>
          </c:marker>
          <c:cat>
            <c:numRef>
              <c:f>SummAvgs!$B$5:$B$25</c:f>
              <c:numCache>
                <c:formatCode>m/d/yy;@</c:formatCode>
                <c:ptCount val="21"/>
                <c:pt idx="0">
                  <c:v>33055</c:v>
                </c:pt>
                <c:pt idx="1">
                  <c:v>33420</c:v>
                </c:pt>
                <c:pt idx="2">
                  <c:v>33786</c:v>
                </c:pt>
                <c:pt idx="3">
                  <c:v>34151</c:v>
                </c:pt>
                <c:pt idx="4">
                  <c:v>34516</c:v>
                </c:pt>
                <c:pt idx="5">
                  <c:v>34881</c:v>
                </c:pt>
                <c:pt idx="6">
                  <c:v>35247</c:v>
                </c:pt>
                <c:pt idx="7">
                  <c:v>35612</c:v>
                </c:pt>
                <c:pt idx="8">
                  <c:v>35977</c:v>
                </c:pt>
                <c:pt idx="9">
                  <c:v>36342</c:v>
                </c:pt>
                <c:pt idx="10">
                  <c:v>36708</c:v>
                </c:pt>
                <c:pt idx="11">
                  <c:v>37073</c:v>
                </c:pt>
                <c:pt idx="12">
                  <c:v>37438</c:v>
                </c:pt>
                <c:pt idx="13">
                  <c:v>37803</c:v>
                </c:pt>
                <c:pt idx="14">
                  <c:v>38169</c:v>
                </c:pt>
                <c:pt idx="15">
                  <c:v>38534</c:v>
                </c:pt>
                <c:pt idx="16">
                  <c:v>38899</c:v>
                </c:pt>
                <c:pt idx="17">
                  <c:v>39264</c:v>
                </c:pt>
                <c:pt idx="18">
                  <c:v>39630</c:v>
                </c:pt>
                <c:pt idx="19">
                  <c:v>39995</c:v>
                </c:pt>
                <c:pt idx="20">
                  <c:v>40360</c:v>
                </c:pt>
              </c:numCache>
            </c:numRef>
          </c:cat>
          <c:val>
            <c:numRef>
              <c:f>SummAvgs!$E$5:$E$25</c:f>
              <c:numCache>
                <c:formatCode>0.00</c:formatCode>
                <c:ptCount val="21"/>
                <c:pt idx="0">
                  <c:v>1.0242450000000001</c:v>
                </c:pt>
                <c:pt idx="1">
                  <c:v>0.83840000000000003</c:v>
                </c:pt>
                <c:pt idx="2">
                  <c:v>1.0795374999999998</c:v>
                </c:pt>
                <c:pt idx="3">
                  <c:v>1.6242300000000001</c:v>
                </c:pt>
                <c:pt idx="4">
                  <c:v>0.97981666666666667</c:v>
                </c:pt>
                <c:pt idx="5">
                  <c:v>1.4532833333333333</c:v>
                </c:pt>
                <c:pt idx="6">
                  <c:v>1.3232166666666667</c:v>
                </c:pt>
                <c:pt idx="7">
                  <c:v>1.8714285714285721</c:v>
                </c:pt>
                <c:pt idx="8">
                  <c:v>1</c:v>
                </c:pt>
                <c:pt idx="9">
                  <c:v>1.1666666666666667</c:v>
                </c:pt>
                <c:pt idx="10">
                  <c:v>1.6866666666666665</c:v>
                </c:pt>
                <c:pt idx="11">
                  <c:v>1.53</c:v>
                </c:pt>
                <c:pt idx="12">
                  <c:v>1.9966666666666681</c:v>
                </c:pt>
                <c:pt idx="13">
                  <c:v>1.7885714285714285</c:v>
                </c:pt>
                <c:pt idx="14">
                  <c:v>1.8900000000000001</c:v>
                </c:pt>
                <c:pt idx="15">
                  <c:v>1.5</c:v>
                </c:pt>
                <c:pt idx="16">
                  <c:v>1.3942857142857183</c:v>
                </c:pt>
                <c:pt idx="17">
                  <c:v>1.3</c:v>
                </c:pt>
                <c:pt idx="18" formatCode="General">
                  <c:v>2.5499999999999998</c:v>
                </c:pt>
                <c:pt idx="19" formatCode="General">
                  <c:v>1.8900000000000001</c:v>
                </c:pt>
                <c:pt idx="20" formatCode="General">
                  <c:v>1.29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15232"/>
        <c:axId val="34215808"/>
      </c:lineChart>
      <c:dateAx>
        <c:axId val="3361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Year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499442147978014"/>
              <c:y val="0.91196998031496057"/>
            </c:manualLayout>
          </c:layout>
          <c:overlay val="0"/>
        </c:title>
        <c:numFmt formatCode="yy" sourceLinked="0"/>
        <c:majorTickMark val="out"/>
        <c:minorTickMark val="none"/>
        <c:tickLblPos val="nextTo"/>
        <c:spPr>
          <a:ln w="31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215808"/>
        <c:crosses val="autoZero"/>
        <c:auto val="1"/>
        <c:lblOffset val="100"/>
        <c:baseTimeUnit val="years"/>
        <c:majorUnit val="2"/>
        <c:majorTimeUnit val="years"/>
      </c:dateAx>
      <c:valAx>
        <c:axId val="342158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Secchi</a:t>
                </a:r>
                <a:r>
                  <a:rPr lang="en-US" sz="1400" dirty="0">
                    <a:solidFill>
                      <a:schemeClr val="tx1"/>
                    </a:solidFill>
                  </a:rPr>
                  <a:t> Disc (m)</a:t>
                </a:r>
              </a:p>
            </c:rich>
          </c:tx>
          <c:layout>
            <c:manualLayout>
              <c:xMode val="edge"/>
              <c:yMode val="edge"/>
              <c:x val="2.4047354790972992E-2"/>
              <c:y val="0.2751829435499669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33615232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63500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FFFF99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>
                <a:solidFill>
                  <a:srgbClr val="FFFF99"/>
                </a:solidFill>
              </a:rPr>
              <a:t>Main </a:t>
            </a:r>
            <a:r>
              <a:rPr lang="en-US" dirty="0">
                <a:solidFill>
                  <a:srgbClr val="FFFF99"/>
                </a:solidFill>
              </a:rPr>
              <a:t>Basin</a:t>
            </a:r>
          </a:p>
        </c:rich>
      </c:tx>
      <c:layout>
        <c:manualLayout>
          <c:xMode val="edge"/>
          <c:yMode val="edge"/>
          <c:x val="0.45432458697764949"/>
          <c:y val="3.549060542797503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820198495596895E-2"/>
          <c:y val="0.13530945375043243"/>
          <c:w val="0.79056161066788322"/>
          <c:h val="0.67991701253290893"/>
        </c:manualLayout>
      </c:layout>
      <c:scatterChart>
        <c:scatterStyle val="lineMarker"/>
        <c:varyColors val="0"/>
        <c:ser>
          <c:idx val="6"/>
          <c:order val="0"/>
          <c:tx>
            <c:v>Summer Avg TP</c:v>
          </c:tx>
          <c:spPr>
            <a:ln w="38100">
              <a:noFill/>
              <a:prstDash val="solid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Graphs'!$Q$44:$Q$56</c:f>
              <c:numCache>
                <c:formatCode>General</c:formatCode>
                <c:ptCount val="13"/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0752"/>
        <c:axId val="35212288"/>
      </c:scatterChart>
      <c:scatterChart>
        <c:scatterStyle val="lineMarker"/>
        <c:varyColors val="0"/>
        <c:ser>
          <c:idx val="5"/>
          <c:order val="1"/>
          <c:tx>
            <c:v>Secchi Disc</c:v>
          </c:tx>
          <c:spPr>
            <a:ln w="317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Graphs'!$P$44:$P$56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2.9</c:v>
                </c:pt>
                <c:pt idx="2">
                  <c:v>5.0999999999999996</c:v>
                </c:pt>
                <c:pt idx="3">
                  <c:v>1.7</c:v>
                </c:pt>
                <c:pt idx="4">
                  <c:v>1.7</c:v>
                </c:pt>
                <c:pt idx="5">
                  <c:v>1.5</c:v>
                </c:pt>
                <c:pt idx="6">
                  <c:v>1.1000000000000001</c:v>
                </c:pt>
                <c:pt idx="7">
                  <c:v>1</c:v>
                </c:pt>
                <c:pt idx="8">
                  <c:v>1.01</c:v>
                </c:pt>
                <c:pt idx="9">
                  <c:v>1</c:v>
                </c:pt>
                <c:pt idx="10">
                  <c:v>1</c:v>
                </c:pt>
                <c:pt idx="11">
                  <c:v>1.5</c:v>
                </c:pt>
                <c:pt idx="12">
                  <c:v>1</c:v>
                </c:pt>
              </c:numCache>
            </c:numRef>
          </c:yVal>
          <c:smooth val="0"/>
        </c:ser>
        <c:ser>
          <c:idx val="7"/>
          <c:order val="2"/>
          <c:tx>
            <c:v>Secchi Disc Std</c:v>
          </c:tx>
          <c:spPr>
            <a:ln w="25400">
              <a:solidFill>
                <a:srgbClr val="00B050"/>
              </a:solidFill>
              <a:prstDash val="lg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Graphs'!$W$44:$W$56</c:f>
              <c:numCache>
                <c:formatCode>General</c:formatCode>
                <c:ptCount val="1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</c:numCache>
            </c:numRef>
          </c:yVal>
          <c:smooth val="0"/>
        </c:ser>
        <c:ser>
          <c:idx val="8"/>
          <c:order val="3"/>
          <c:tx>
            <c:v>Summer Avg SD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Graphs'!$S$44:$S$56</c:f>
              <c:numCache>
                <c:formatCode>General</c:formatCode>
                <c:ptCount val="13"/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26752"/>
        <c:axId val="35228288"/>
      </c:scatterChart>
      <c:valAx>
        <c:axId val="35210752"/>
        <c:scaling>
          <c:orientation val="minMax"/>
          <c:max val="40482"/>
          <c:min val="40269"/>
        </c:scaling>
        <c:delete val="0"/>
        <c:axPos val="b"/>
        <c:numFmt formatCode="mmmm" sourceLinked="0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212288"/>
        <c:crosses val="autoZero"/>
        <c:crossBetween val="midCat"/>
        <c:majorUnit val="31"/>
      </c:valAx>
      <c:valAx>
        <c:axId val="35212288"/>
        <c:scaling>
          <c:orientation val="minMax"/>
          <c:max val="120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Concentrations (µg/L)</a:t>
                </a:r>
              </a:p>
            </c:rich>
          </c:tx>
          <c:layout>
            <c:manualLayout>
              <c:xMode val="edge"/>
              <c:yMode val="edge"/>
              <c:x val="7.2886297376093577E-3"/>
              <c:y val="0.350730688935281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35210752"/>
        <c:crosses val="autoZero"/>
        <c:crossBetween val="midCat"/>
        <c:majorUnit val="10"/>
        <c:minorUnit val="4"/>
      </c:valAx>
      <c:valAx>
        <c:axId val="35226752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one"/>
        <c:crossAx val="35228288"/>
        <c:crosses val="autoZero"/>
        <c:crossBetween val="midCat"/>
      </c:valAx>
      <c:valAx>
        <c:axId val="35228288"/>
        <c:scaling>
          <c:orientation val="maxMin"/>
          <c:max val="8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Secchi Depth (m)</a:t>
                </a:r>
              </a:p>
            </c:rich>
          </c:tx>
          <c:layout>
            <c:manualLayout>
              <c:xMode val="edge"/>
              <c:yMode val="edge"/>
              <c:x val="0.9402332361516037"/>
              <c:y val="0.369519832985386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" lastClr="FFFFFF"/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35226752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FFFF99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>
                <a:solidFill>
                  <a:srgbClr val="FFFF99"/>
                </a:solidFill>
              </a:rPr>
              <a:t>Main </a:t>
            </a:r>
            <a:r>
              <a:rPr lang="en-US" dirty="0">
                <a:solidFill>
                  <a:srgbClr val="FFFF99"/>
                </a:solidFill>
              </a:rPr>
              <a:t>Basin</a:t>
            </a:r>
          </a:p>
        </c:rich>
      </c:tx>
      <c:layout>
        <c:manualLayout>
          <c:xMode val="edge"/>
          <c:yMode val="edge"/>
          <c:x val="0.45432458697764949"/>
          <c:y val="3.549060542797503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820198495596895E-2"/>
          <c:y val="0.13530945375043243"/>
          <c:w val="0.79056161066788322"/>
          <c:h val="0.67991701253290893"/>
        </c:manualLayout>
      </c:layout>
      <c:scatterChart>
        <c:scatterStyle val="lineMarker"/>
        <c:varyColors val="0"/>
        <c:ser>
          <c:idx val="1"/>
          <c:order val="0"/>
          <c:tx>
            <c:v>TP</c:v>
          </c:tx>
          <c:spPr>
            <a:ln w="12700">
              <a:solidFill>
                <a:srgbClr val="FFC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Graphs'!$M$44:$M$56</c:f>
              <c:numCache>
                <c:formatCode>0</c:formatCode>
                <c:ptCount val="13"/>
                <c:pt idx="0">
                  <c:v>31</c:v>
                </c:pt>
                <c:pt idx="1">
                  <c:v>42</c:v>
                </c:pt>
                <c:pt idx="2">
                  <c:v>37</c:v>
                </c:pt>
                <c:pt idx="3">
                  <c:v>51</c:v>
                </c:pt>
                <c:pt idx="4">
                  <c:v>58</c:v>
                </c:pt>
                <c:pt idx="5">
                  <c:v>62</c:v>
                </c:pt>
                <c:pt idx="6">
                  <c:v>59</c:v>
                </c:pt>
                <c:pt idx="7">
                  <c:v>62</c:v>
                </c:pt>
                <c:pt idx="8">
                  <c:v>50</c:v>
                </c:pt>
                <c:pt idx="9">
                  <c:v>80</c:v>
                </c:pt>
                <c:pt idx="10">
                  <c:v>89</c:v>
                </c:pt>
                <c:pt idx="11">
                  <c:v>85</c:v>
                </c:pt>
                <c:pt idx="12">
                  <c:v>102</c:v>
                </c:pt>
              </c:numCache>
            </c:numRef>
          </c:yVal>
          <c:smooth val="0"/>
        </c:ser>
        <c:ser>
          <c:idx val="0"/>
          <c:order val="1"/>
          <c:tx>
            <c:v>TP Std</c:v>
          </c:tx>
          <c:spPr>
            <a:ln w="25400">
              <a:solidFill>
                <a:srgbClr val="FFC000"/>
              </a:solidFill>
              <a:prstDash val="sys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Graphs'!$X$44:$X$56</c:f>
              <c:numCache>
                <c:formatCode>General</c:formatCode>
                <c:ptCount val="1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</c:numCache>
            </c:numRef>
          </c:yVal>
          <c:smooth val="0"/>
        </c:ser>
        <c:ser>
          <c:idx val="6"/>
          <c:order val="2"/>
          <c:tx>
            <c:v>Summer Avg TP</c:v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Graphs'!$Q$44:$Q$56</c:f>
              <c:numCache>
                <c:formatCode>General</c:formatCode>
                <c:ptCount val="13"/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88576"/>
        <c:axId val="35290112"/>
      </c:scatterChart>
      <c:scatterChart>
        <c:scatterStyle val="lineMarker"/>
        <c:varyColors val="0"/>
        <c:ser>
          <c:idx val="5"/>
          <c:order val="3"/>
          <c:tx>
            <c:v>Secchi Disc</c:v>
          </c:tx>
          <c:spPr>
            <a:ln w="127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Graphs'!$P$44:$P$56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2.9</c:v>
                </c:pt>
                <c:pt idx="2">
                  <c:v>5.0999999999999996</c:v>
                </c:pt>
                <c:pt idx="3">
                  <c:v>1.7</c:v>
                </c:pt>
                <c:pt idx="4">
                  <c:v>1.7</c:v>
                </c:pt>
                <c:pt idx="5">
                  <c:v>1.5</c:v>
                </c:pt>
                <c:pt idx="6">
                  <c:v>1.1000000000000001</c:v>
                </c:pt>
                <c:pt idx="7">
                  <c:v>1</c:v>
                </c:pt>
                <c:pt idx="8">
                  <c:v>1.01</c:v>
                </c:pt>
                <c:pt idx="9">
                  <c:v>1</c:v>
                </c:pt>
                <c:pt idx="10">
                  <c:v>1</c:v>
                </c:pt>
                <c:pt idx="11">
                  <c:v>1.5</c:v>
                </c:pt>
                <c:pt idx="12">
                  <c:v>1</c:v>
                </c:pt>
              </c:numCache>
            </c:numRef>
          </c:yVal>
          <c:smooth val="0"/>
        </c:ser>
        <c:ser>
          <c:idx val="7"/>
          <c:order val="4"/>
          <c:tx>
            <c:v>Secchi Disc Std</c:v>
          </c:tx>
          <c:spPr>
            <a:ln w="25400">
              <a:solidFill>
                <a:srgbClr val="00B050"/>
              </a:solidFill>
              <a:prstDash val="lg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Graphs'!$W$44:$W$56</c:f>
              <c:numCache>
                <c:formatCode>General</c:formatCode>
                <c:ptCount val="1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</c:numCache>
            </c:numRef>
          </c:yVal>
          <c:smooth val="0"/>
        </c:ser>
        <c:ser>
          <c:idx val="8"/>
          <c:order val="5"/>
          <c:tx>
            <c:v>Summer Avg SD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Graphs'!$S$44:$S$56</c:f>
              <c:numCache>
                <c:formatCode>General</c:formatCode>
                <c:ptCount val="13"/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04576"/>
        <c:axId val="35306112"/>
      </c:scatterChart>
      <c:valAx>
        <c:axId val="35288576"/>
        <c:scaling>
          <c:orientation val="minMax"/>
          <c:max val="40482"/>
          <c:min val="40269"/>
        </c:scaling>
        <c:delete val="1"/>
        <c:axPos val="b"/>
        <c:numFmt formatCode="mmmm" sourceLinked="0"/>
        <c:majorTickMark val="out"/>
        <c:minorTickMark val="none"/>
        <c:tickLblPos val="none"/>
        <c:crossAx val="35290112"/>
        <c:crosses val="autoZero"/>
        <c:crossBetween val="midCat"/>
        <c:majorUnit val="31"/>
      </c:valAx>
      <c:valAx>
        <c:axId val="35290112"/>
        <c:scaling>
          <c:orientation val="minMax"/>
          <c:max val="120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Concentrations (µg/L)</a:t>
                </a:r>
              </a:p>
            </c:rich>
          </c:tx>
          <c:layout>
            <c:manualLayout>
              <c:xMode val="edge"/>
              <c:yMode val="edge"/>
              <c:x val="7.2886297376093577E-3"/>
              <c:y val="0.3507306889352818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35288576"/>
        <c:crosses val="autoZero"/>
        <c:crossBetween val="midCat"/>
        <c:majorUnit val="10"/>
        <c:minorUnit val="4"/>
      </c:valAx>
      <c:valAx>
        <c:axId val="35304576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one"/>
        <c:crossAx val="35306112"/>
        <c:crosses val="autoZero"/>
        <c:crossBetween val="midCat"/>
      </c:valAx>
      <c:valAx>
        <c:axId val="35306112"/>
        <c:scaling>
          <c:orientation val="maxMin"/>
          <c:max val="8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Secchi Depth (m)</a:t>
                </a:r>
              </a:p>
            </c:rich>
          </c:tx>
          <c:layout>
            <c:manualLayout>
              <c:xMode val="edge"/>
              <c:yMode val="edge"/>
              <c:x val="0.9402332361516037"/>
              <c:y val="0.369519832985386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" lastClr="FFFFFF"/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35304576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FFFF99"/>
                </a:solidFill>
                <a:latin typeface="Arial"/>
                <a:ea typeface="Arial"/>
                <a:cs typeface="Arial"/>
              </a:defRPr>
            </a:pPr>
            <a:r>
              <a:rPr lang="en-US">
                <a:solidFill>
                  <a:srgbClr val="FFFF99"/>
                </a:solidFill>
              </a:rPr>
              <a:t>Main Basin</a:t>
            </a:r>
          </a:p>
        </c:rich>
      </c:tx>
      <c:layout>
        <c:manualLayout>
          <c:xMode val="edge"/>
          <c:yMode val="edge"/>
          <c:x val="0.45432458697764916"/>
          <c:y val="3.54906054279750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820198495596756E-2"/>
          <c:y val="0.13530945375043224"/>
          <c:w val="0.79056161066788277"/>
          <c:h val="0.67991701253290826"/>
        </c:manualLayout>
      </c:layout>
      <c:scatterChart>
        <c:scatterStyle val="lineMarker"/>
        <c:varyColors val="0"/>
        <c:ser>
          <c:idx val="1"/>
          <c:order val="0"/>
          <c:tx>
            <c:v>TP</c:v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Graphs'!$M$44:$M$56</c:f>
              <c:numCache>
                <c:formatCode>0</c:formatCode>
                <c:ptCount val="13"/>
                <c:pt idx="0">
                  <c:v>31</c:v>
                </c:pt>
                <c:pt idx="1">
                  <c:v>42</c:v>
                </c:pt>
                <c:pt idx="2">
                  <c:v>37</c:v>
                </c:pt>
                <c:pt idx="3">
                  <c:v>51</c:v>
                </c:pt>
                <c:pt idx="4">
                  <c:v>58</c:v>
                </c:pt>
                <c:pt idx="5">
                  <c:v>62</c:v>
                </c:pt>
                <c:pt idx="6">
                  <c:v>59</c:v>
                </c:pt>
                <c:pt idx="7">
                  <c:v>62</c:v>
                </c:pt>
                <c:pt idx="8">
                  <c:v>50</c:v>
                </c:pt>
                <c:pt idx="9">
                  <c:v>80</c:v>
                </c:pt>
                <c:pt idx="10">
                  <c:v>89</c:v>
                </c:pt>
                <c:pt idx="11">
                  <c:v>85</c:v>
                </c:pt>
                <c:pt idx="12">
                  <c:v>102</c:v>
                </c:pt>
              </c:numCache>
            </c:numRef>
          </c:yVal>
          <c:smooth val="0"/>
        </c:ser>
        <c:ser>
          <c:idx val="0"/>
          <c:order val="1"/>
          <c:tx>
            <c:v>TP Std</c:v>
          </c:tx>
          <c:spPr>
            <a:ln w="25400">
              <a:solidFill>
                <a:srgbClr val="FFC000"/>
              </a:solidFill>
              <a:prstDash val="sys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Graphs'!$X$44:$X$56</c:f>
              <c:numCache>
                <c:formatCode>General</c:formatCode>
                <c:ptCount val="1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</c:numCache>
            </c:numRef>
          </c:yVal>
          <c:smooth val="0"/>
        </c:ser>
        <c:ser>
          <c:idx val="6"/>
          <c:order val="2"/>
          <c:tx>
            <c:v>Summer Avg TP</c:v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Graphs'!$Q$44:$Q$56</c:f>
              <c:numCache>
                <c:formatCode>General</c:formatCode>
                <c:ptCount val="13"/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yVal>
          <c:smooth val="0"/>
        </c:ser>
        <c:ser>
          <c:idx val="2"/>
          <c:order val="3"/>
          <c:tx>
            <c:v>Chlorophyll a</c:v>
          </c:tx>
          <c:spPr>
            <a:ln w="25400"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Graphs'!$O$44:$O$56</c:f>
              <c:numCache>
                <c:formatCode>General</c:formatCode>
                <c:ptCount val="13"/>
                <c:pt idx="0">
                  <c:v>8.6</c:v>
                </c:pt>
                <c:pt idx="1">
                  <c:v>9.6</c:v>
                </c:pt>
                <c:pt idx="2">
                  <c:v>2.5</c:v>
                </c:pt>
                <c:pt idx="3">
                  <c:v>14.1</c:v>
                </c:pt>
                <c:pt idx="4">
                  <c:v>22.4</c:v>
                </c:pt>
                <c:pt idx="5">
                  <c:v>17.8</c:v>
                </c:pt>
                <c:pt idx="6">
                  <c:v>30.7</c:v>
                </c:pt>
                <c:pt idx="7">
                  <c:v>26.9</c:v>
                </c:pt>
                <c:pt idx="8">
                  <c:v>30</c:v>
                </c:pt>
                <c:pt idx="9">
                  <c:v>27.4</c:v>
                </c:pt>
                <c:pt idx="10">
                  <c:v>31.8</c:v>
                </c:pt>
                <c:pt idx="11">
                  <c:v>49.3</c:v>
                </c:pt>
                <c:pt idx="12">
                  <c:v>87.1</c:v>
                </c:pt>
              </c:numCache>
            </c:numRef>
          </c:yVal>
          <c:smooth val="0"/>
        </c:ser>
        <c:ser>
          <c:idx val="3"/>
          <c:order val="4"/>
          <c:tx>
            <c:v>Chl a Std</c:v>
          </c:tx>
          <c:spPr>
            <a:ln w="25400">
              <a:solidFill>
                <a:schemeClr val="tx2">
                  <a:lumMod val="75000"/>
                </a:schemeClr>
              </a:solidFill>
              <a:prstDash val="lgDashDot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Graphs'!$Y$44:$Y$56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</c:numCache>
            </c:numRef>
          </c:yVal>
          <c:smooth val="0"/>
        </c:ser>
        <c:ser>
          <c:idx val="4"/>
          <c:order val="5"/>
          <c:tx>
            <c:v>Summer Avg Chl a</c:v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Graphs'!$R$44:$R$56</c:f>
              <c:numCache>
                <c:formatCode>General</c:formatCode>
                <c:ptCount val="13"/>
                <c:pt idx="3">
                  <c:v>24.2</c:v>
                </c:pt>
                <c:pt idx="4">
                  <c:v>24.2</c:v>
                </c:pt>
                <c:pt idx="5">
                  <c:v>24.2</c:v>
                </c:pt>
                <c:pt idx="6">
                  <c:v>24.2</c:v>
                </c:pt>
                <c:pt idx="7">
                  <c:v>24.2</c:v>
                </c:pt>
                <c:pt idx="8">
                  <c:v>24.2</c:v>
                </c:pt>
                <c:pt idx="9">
                  <c:v>24.2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78304"/>
        <c:axId val="35379840"/>
      </c:scatterChart>
      <c:scatterChart>
        <c:scatterStyle val="lineMarker"/>
        <c:varyColors val="0"/>
        <c:ser>
          <c:idx val="5"/>
          <c:order val="6"/>
          <c:tx>
            <c:v>Secchi Disc</c:v>
          </c:tx>
          <c:spPr>
            <a:ln w="127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Graphs'!$P$44:$P$56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2.9</c:v>
                </c:pt>
                <c:pt idx="2">
                  <c:v>5.0999999999999996</c:v>
                </c:pt>
                <c:pt idx="3">
                  <c:v>1.7</c:v>
                </c:pt>
                <c:pt idx="4">
                  <c:v>1.7</c:v>
                </c:pt>
                <c:pt idx="5">
                  <c:v>1.5</c:v>
                </c:pt>
                <c:pt idx="6">
                  <c:v>1.1000000000000001</c:v>
                </c:pt>
                <c:pt idx="7">
                  <c:v>1</c:v>
                </c:pt>
                <c:pt idx="8">
                  <c:v>1.01</c:v>
                </c:pt>
                <c:pt idx="9">
                  <c:v>1</c:v>
                </c:pt>
                <c:pt idx="10">
                  <c:v>1</c:v>
                </c:pt>
                <c:pt idx="11">
                  <c:v>1.5</c:v>
                </c:pt>
                <c:pt idx="12">
                  <c:v>1</c:v>
                </c:pt>
              </c:numCache>
            </c:numRef>
          </c:yVal>
          <c:smooth val="0"/>
        </c:ser>
        <c:ser>
          <c:idx val="7"/>
          <c:order val="7"/>
          <c:tx>
            <c:v>Secchi Disc Std</c:v>
          </c:tx>
          <c:spPr>
            <a:ln w="25400">
              <a:solidFill>
                <a:srgbClr val="00B050"/>
              </a:solidFill>
              <a:prstDash val="lg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Graphs'!$W$44:$W$56</c:f>
              <c:numCache>
                <c:formatCode>General</c:formatCode>
                <c:ptCount val="1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</c:numCache>
            </c:numRef>
          </c:yVal>
          <c:smooth val="0"/>
        </c:ser>
        <c:ser>
          <c:idx val="8"/>
          <c:order val="8"/>
          <c:tx>
            <c:v>Summer Avg SD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Graphs'!$S$44:$S$56</c:f>
              <c:numCache>
                <c:formatCode>General</c:formatCode>
                <c:ptCount val="13"/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55744"/>
        <c:axId val="35457280"/>
      </c:scatterChart>
      <c:valAx>
        <c:axId val="35378304"/>
        <c:scaling>
          <c:orientation val="minMax"/>
          <c:max val="40482"/>
          <c:min val="40269"/>
        </c:scaling>
        <c:delete val="0"/>
        <c:axPos val="b"/>
        <c:numFmt formatCode="mmmm" sourceLinked="0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379840"/>
        <c:crosses val="autoZero"/>
        <c:crossBetween val="midCat"/>
        <c:majorUnit val="31"/>
      </c:valAx>
      <c:valAx>
        <c:axId val="35379840"/>
        <c:scaling>
          <c:orientation val="minMax"/>
          <c:max val="120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Concentrations (µg/L)</a:t>
                </a:r>
              </a:p>
            </c:rich>
          </c:tx>
          <c:layout>
            <c:manualLayout>
              <c:xMode val="edge"/>
              <c:yMode val="edge"/>
              <c:x val="7.2886297376093517E-3"/>
              <c:y val="0.3507306889352818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35378304"/>
        <c:crosses val="autoZero"/>
        <c:crossBetween val="midCat"/>
        <c:majorUnit val="10"/>
        <c:minorUnit val="4"/>
      </c:valAx>
      <c:valAx>
        <c:axId val="35455744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one"/>
        <c:crossAx val="35457280"/>
        <c:crosses val="autoZero"/>
        <c:crossBetween val="midCat"/>
      </c:valAx>
      <c:valAx>
        <c:axId val="35457280"/>
        <c:scaling>
          <c:orientation val="maxMin"/>
          <c:max val="8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Secchi Depth (m)</a:t>
                </a:r>
              </a:p>
            </c:rich>
          </c:tx>
          <c:layout>
            <c:manualLayout>
              <c:xMode val="edge"/>
              <c:yMode val="edge"/>
              <c:x val="0.9402332361516037"/>
              <c:y val="0.369519832985386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35455744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FFFF99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>
                <a:solidFill>
                  <a:srgbClr val="FFFF99"/>
                </a:solidFill>
              </a:rPr>
              <a:t>Main </a:t>
            </a:r>
            <a:r>
              <a:rPr lang="en-US" dirty="0">
                <a:solidFill>
                  <a:srgbClr val="FFFF99"/>
                </a:solidFill>
              </a:rPr>
              <a:t>Basin</a:t>
            </a:r>
          </a:p>
        </c:rich>
      </c:tx>
      <c:layout>
        <c:manualLayout>
          <c:xMode val="edge"/>
          <c:yMode val="edge"/>
          <c:x val="0.43330458142071487"/>
          <c:y val="3.35690479803514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820201333485264E-2"/>
          <c:y val="0.14644366423785654"/>
          <c:w val="0.79056161066788255"/>
          <c:h val="0.67991701253290804"/>
        </c:manualLayout>
      </c:layout>
      <c:scatterChart>
        <c:scatterStyle val="lineMarker"/>
        <c:varyColors val="0"/>
        <c:ser>
          <c:idx val="1"/>
          <c:order val="0"/>
          <c:tx>
            <c:v>TP</c:v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Graphs'!$M$44:$M$56</c:f>
              <c:numCache>
                <c:formatCode>0</c:formatCode>
                <c:ptCount val="13"/>
                <c:pt idx="0">
                  <c:v>31</c:v>
                </c:pt>
                <c:pt idx="1">
                  <c:v>42</c:v>
                </c:pt>
                <c:pt idx="2">
                  <c:v>37</c:v>
                </c:pt>
                <c:pt idx="3">
                  <c:v>51</c:v>
                </c:pt>
                <c:pt idx="4">
                  <c:v>58</c:v>
                </c:pt>
                <c:pt idx="5">
                  <c:v>62</c:v>
                </c:pt>
                <c:pt idx="6">
                  <c:v>59</c:v>
                </c:pt>
                <c:pt idx="7">
                  <c:v>62</c:v>
                </c:pt>
                <c:pt idx="8">
                  <c:v>50</c:v>
                </c:pt>
                <c:pt idx="9">
                  <c:v>80</c:v>
                </c:pt>
                <c:pt idx="10">
                  <c:v>89</c:v>
                </c:pt>
                <c:pt idx="11">
                  <c:v>85</c:v>
                </c:pt>
                <c:pt idx="12">
                  <c:v>102</c:v>
                </c:pt>
              </c:numCache>
            </c:numRef>
          </c:yVal>
          <c:smooth val="0"/>
        </c:ser>
        <c:ser>
          <c:idx val="0"/>
          <c:order val="1"/>
          <c:tx>
            <c:v>TP Goal</c:v>
          </c:tx>
          <c:spPr>
            <a:ln w="25400">
              <a:solidFill>
                <a:srgbClr val="FFC000"/>
              </a:solidFill>
              <a:prstDash val="sys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Graphs'!$U$44:$U$56</c:f>
              <c:numCache>
                <c:formatCode>General</c:formatCode>
                <c:ptCount val="13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</c:numCache>
            </c:numRef>
          </c:yVal>
          <c:smooth val="0"/>
        </c:ser>
        <c:ser>
          <c:idx val="6"/>
          <c:order val="2"/>
          <c:tx>
            <c:v>Summer Avg TP</c:v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Graphs'!$Q$44:$Q$56</c:f>
              <c:numCache>
                <c:formatCode>General</c:formatCode>
                <c:ptCount val="13"/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yVal>
          <c:smooth val="0"/>
        </c:ser>
        <c:ser>
          <c:idx val="2"/>
          <c:order val="3"/>
          <c:tx>
            <c:v>Chlorophyll a</c:v>
          </c:tx>
          <c:spPr>
            <a:ln w="25400"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Graphs'!$O$44:$O$56</c:f>
              <c:numCache>
                <c:formatCode>General</c:formatCode>
                <c:ptCount val="13"/>
                <c:pt idx="0">
                  <c:v>8.6</c:v>
                </c:pt>
                <c:pt idx="1">
                  <c:v>9.6</c:v>
                </c:pt>
                <c:pt idx="2">
                  <c:v>2.5</c:v>
                </c:pt>
                <c:pt idx="3">
                  <c:v>14.1</c:v>
                </c:pt>
                <c:pt idx="4">
                  <c:v>22.4</c:v>
                </c:pt>
                <c:pt idx="5">
                  <c:v>17.8</c:v>
                </c:pt>
                <c:pt idx="6">
                  <c:v>30.7</c:v>
                </c:pt>
                <c:pt idx="7">
                  <c:v>26.9</c:v>
                </c:pt>
                <c:pt idx="8">
                  <c:v>30</c:v>
                </c:pt>
                <c:pt idx="9">
                  <c:v>27.4</c:v>
                </c:pt>
                <c:pt idx="10">
                  <c:v>31.8</c:v>
                </c:pt>
                <c:pt idx="11">
                  <c:v>49.3</c:v>
                </c:pt>
                <c:pt idx="12">
                  <c:v>87.1</c:v>
                </c:pt>
              </c:numCache>
            </c:numRef>
          </c:yVal>
          <c:smooth val="0"/>
        </c:ser>
        <c:ser>
          <c:idx val="3"/>
          <c:order val="4"/>
          <c:tx>
            <c:v>Chlorophyll a Goal</c:v>
          </c:tx>
          <c:spPr>
            <a:ln w="25400">
              <a:solidFill>
                <a:schemeClr val="tx2">
                  <a:lumMod val="75000"/>
                </a:schemeClr>
              </a:solidFill>
              <a:prstDash val="lgDashDot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Graphs'!$V$44:$V$56</c:f>
              <c:numCache>
                <c:formatCode>General</c:formatCode>
                <c:ptCount val="1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</c:numCache>
            </c:numRef>
          </c:yVal>
          <c:smooth val="0"/>
        </c:ser>
        <c:ser>
          <c:idx val="4"/>
          <c:order val="5"/>
          <c:tx>
            <c:v>Summer Avg Chl a</c:v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Graphs'!$R$44:$R$56</c:f>
              <c:numCache>
                <c:formatCode>General</c:formatCode>
                <c:ptCount val="13"/>
                <c:pt idx="3">
                  <c:v>24.2</c:v>
                </c:pt>
                <c:pt idx="4">
                  <c:v>24.2</c:v>
                </c:pt>
                <c:pt idx="5">
                  <c:v>24.2</c:v>
                </c:pt>
                <c:pt idx="6">
                  <c:v>24.2</c:v>
                </c:pt>
                <c:pt idx="7">
                  <c:v>24.2</c:v>
                </c:pt>
                <c:pt idx="8">
                  <c:v>24.2</c:v>
                </c:pt>
                <c:pt idx="9">
                  <c:v>24.2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27008"/>
        <c:axId val="35628544"/>
      </c:scatterChart>
      <c:scatterChart>
        <c:scatterStyle val="lineMarker"/>
        <c:varyColors val="0"/>
        <c:ser>
          <c:idx val="5"/>
          <c:order val="6"/>
          <c:tx>
            <c:v>Secchi Disc</c:v>
          </c:tx>
          <c:spPr>
            <a:ln w="254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Graphs'!$P$44:$P$56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2.9</c:v>
                </c:pt>
                <c:pt idx="2">
                  <c:v>5.0999999999999996</c:v>
                </c:pt>
                <c:pt idx="3">
                  <c:v>1.7</c:v>
                </c:pt>
                <c:pt idx="4">
                  <c:v>1.7</c:v>
                </c:pt>
                <c:pt idx="5">
                  <c:v>1.5</c:v>
                </c:pt>
                <c:pt idx="6">
                  <c:v>1.1000000000000001</c:v>
                </c:pt>
                <c:pt idx="7">
                  <c:v>1</c:v>
                </c:pt>
                <c:pt idx="8">
                  <c:v>1.01</c:v>
                </c:pt>
                <c:pt idx="9">
                  <c:v>1</c:v>
                </c:pt>
                <c:pt idx="10">
                  <c:v>1</c:v>
                </c:pt>
                <c:pt idx="11">
                  <c:v>1.5</c:v>
                </c:pt>
                <c:pt idx="12">
                  <c:v>1</c:v>
                </c:pt>
              </c:numCache>
            </c:numRef>
          </c:yVal>
          <c:smooth val="0"/>
        </c:ser>
        <c:ser>
          <c:idx val="7"/>
          <c:order val="7"/>
          <c:tx>
            <c:v>Secchi Disc Goal</c:v>
          </c:tx>
          <c:spPr>
            <a:ln w="25400">
              <a:solidFill>
                <a:srgbClr val="00B050"/>
              </a:solidFill>
              <a:prstDash val="lg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Graphs'!$T$44:$T$56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</c:numCache>
            </c:numRef>
          </c:yVal>
          <c:smooth val="0"/>
        </c:ser>
        <c:ser>
          <c:idx val="8"/>
          <c:order val="8"/>
          <c:tx>
            <c:v>Summer Avg SD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Graphs'!$S$44:$S$56</c:f>
              <c:numCache>
                <c:formatCode>General</c:formatCode>
                <c:ptCount val="13"/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30464"/>
        <c:axId val="35640448"/>
      </c:scatterChart>
      <c:valAx>
        <c:axId val="35627008"/>
        <c:scaling>
          <c:orientation val="minMax"/>
          <c:max val="40482"/>
          <c:min val="40269"/>
        </c:scaling>
        <c:delete val="0"/>
        <c:axPos val="b"/>
        <c:numFmt formatCode="mmmm" sourceLinked="0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628544"/>
        <c:crosses val="autoZero"/>
        <c:crossBetween val="midCat"/>
        <c:majorUnit val="31"/>
      </c:valAx>
      <c:valAx>
        <c:axId val="35628544"/>
        <c:scaling>
          <c:orientation val="minMax"/>
          <c:max val="12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i="0" baseline="0">
                    <a:solidFill>
                      <a:schemeClr val="tx1"/>
                    </a:solidFill>
                  </a:rPr>
                  <a:t>Concentrations (µg/L)</a:t>
                </a:r>
              </a:p>
            </c:rich>
          </c:tx>
          <c:layout>
            <c:manualLayout>
              <c:xMode val="edge"/>
              <c:yMode val="edge"/>
              <c:x val="1.139916981742922E-2"/>
              <c:y val="0.3514648142215632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627008"/>
        <c:crosses val="autoZero"/>
        <c:crossBetween val="midCat"/>
        <c:majorUnit val="10"/>
        <c:minorUnit val="4"/>
      </c:valAx>
      <c:valAx>
        <c:axId val="35630464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one"/>
        <c:crossAx val="35640448"/>
        <c:crosses val="autoZero"/>
        <c:crossBetween val="midCat"/>
      </c:valAx>
      <c:valAx>
        <c:axId val="35640448"/>
        <c:scaling>
          <c:orientation val="maxMin"/>
          <c:max val="8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Secchi Depth (m)</a:t>
                </a:r>
              </a:p>
            </c:rich>
          </c:tx>
          <c:layout>
            <c:manualLayout>
              <c:xMode val="edge"/>
              <c:yMode val="edge"/>
              <c:x val="0.94813031630958211"/>
              <c:y val="0.398461616280835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</a:defRPr>
            </a:pPr>
            <a:endParaRPr lang="en-US"/>
          </a:p>
        </c:txPr>
        <c:crossAx val="35630464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FFFF99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>
                <a:solidFill>
                  <a:srgbClr val="FFFF99"/>
                </a:solidFill>
              </a:rPr>
              <a:t>Main </a:t>
            </a:r>
            <a:r>
              <a:rPr lang="en-US" dirty="0">
                <a:solidFill>
                  <a:srgbClr val="FFFF99"/>
                </a:solidFill>
              </a:rPr>
              <a:t>Basin</a:t>
            </a:r>
          </a:p>
        </c:rich>
      </c:tx>
      <c:layout>
        <c:manualLayout>
          <c:xMode val="edge"/>
          <c:yMode val="edge"/>
          <c:x val="0.43330458142071471"/>
          <c:y val="3.35690479803514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820201333485264E-2"/>
          <c:y val="0.14644366423785654"/>
          <c:w val="0.79056161066788277"/>
          <c:h val="0.67991701253290826"/>
        </c:manualLayout>
      </c:layout>
      <c:scatterChart>
        <c:scatterStyle val="lineMarker"/>
        <c:varyColors val="0"/>
        <c:ser>
          <c:idx val="6"/>
          <c:order val="0"/>
          <c:tx>
            <c:v>Summer Avg TP</c:v>
          </c:tx>
          <c:spPr>
            <a:ln w="38100">
              <a:noFill/>
              <a:prstDash val="solid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Graphs'!$Q$44:$Q$56</c:f>
              <c:numCache>
                <c:formatCode>General</c:formatCode>
                <c:ptCount val="13"/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10848"/>
        <c:axId val="35712384"/>
      </c:scatterChart>
      <c:scatterChart>
        <c:scatterStyle val="lineMarker"/>
        <c:varyColors val="0"/>
        <c:ser>
          <c:idx val="5"/>
          <c:order val="1"/>
          <c:tx>
            <c:v>Secchi Disc</c:v>
          </c:tx>
          <c:spPr>
            <a:ln w="254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Graphs'!$P$44:$P$56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2.9</c:v>
                </c:pt>
                <c:pt idx="2">
                  <c:v>5.0999999999999996</c:v>
                </c:pt>
                <c:pt idx="3">
                  <c:v>1.7</c:v>
                </c:pt>
                <c:pt idx="4">
                  <c:v>1.7</c:v>
                </c:pt>
                <c:pt idx="5">
                  <c:v>1.5</c:v>
                </c:pt>
                <c:pt idx="6">
                  <c:v>1.1000000000000001</c:v>
                </c:pt>
                <c:pt idx="7">
                  <c:v>1</c:v>
                </c:pt>
                <c:pt idx="8">
                  <c:v>1.01</c:v>
                </c:pt>
                <c:pt idx="9">
                  <c:v>1</c:v>
                </c:pt>
                <c:pt idx="10">
                  <c:v>1</c:v>
                </c:pt>
                <c:pt idx="11">
                  <c:v>1.5</c:v>
                </c:pt>
                <c:pt idx="12">
                  <c:v>1</c:v>
                </c:pt>
              </c:numCache>
            </c:numRef>
          </c:yVal>
          <c:smooth val="0"/>
        </c:ser>
        <c:ser>
          <c:idx val="7"/>
          <c:order val="2"/>
          <c:tx>
            <c:v>Secchi Disc Goal</c:v>
          </c:tx>
          <c:spPr>
            <a:ln w="25400">
              <a:solidFill>
                <a:srgbClr val="00B050"/>
              </a:solidFill>
              <a:prstDash val="lg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Graphs'!$T$44:$T$56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</c:numCache>
            </c:numRef>
          </c:yVal>
          <c:smooth val="0"/>
        </c:ser>
        <c:ser>
          <c:idx val="8"/>
          <c:order val="3"/>
          <c:tx>
            <c:v>Summer Avg SD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Graphs'!$S$44:$S$56</c:f>
              <c:numCache>
                <c:formatCode>General</c:formatCode>
                <c:ptCount val="13"/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14560"/>
        <c:axId val="35716096"/>
      </c:scatterChart>
      <c:valAx>
        <c:axId val="35710848"/>
        <c:scaling>
          <c:orientation val="minMax"/>
          <c:max val="40482"/>
          <c:min val="40269"/>
        </c:scaling>
        <c:delete val="0"/>
        <c:axPos val="b"/>
        <c:numFmt formatCode="mmmm" sourceLinked="0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712384"/>
        <c:crosses val="autoZero"/>
        <c:crossBetween val="midCat"/>
        <c:majorUnit val="31"/>
      </c:valAx>
      <c:valAx>
        <c:axId val="35712384"/>
        <c:scaling>
          <c:orientation val="minMax"/>
          <c:max val="12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i="0" baseline="0">
                    <a:solidFill>
                      <a:schemeClr val="tx1"/>
                    </a:solidFill>
                  </a:rPr>
                  <a:t>Concentrations (µg/L)</a:t>
                </a:r>
              </a:p>
            </c:rich>
          </c:tx>
          <c:layout>
            <c:manualLayout>
              <c:xMode val="edge"/>
              <c:yMode val="edge"/>
              <c:x val="1.139916981742922E-2"/>
              <c:y val="0.351464814221563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710848"/>
        <c:crosses val="autoZero"/>
        <c:crossBetween val="midCat"/>
        <c:majorUnit val="10"/>
        <c:minorUnit val="4"/>
      </c:valAx>
      <c:valAx>
        <c:axId val="35714560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one"/>
        <c:crossAx val="35716096"/>
        <c:crosses val="autoZero"/>
        <c:crossBetween val="midCat"/>
      </c:valAx>
      <c:valAx>
        <c:axId val="35716096"/>
        <c:scaling>
          <c:orientation val="maxMin"/>
          <c:max val="8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Secchi Depth (m)</a:t>
                </a:r>
              </a:p>
            </c:rich>
          </c:tx>
          <c:layout>
            <c:manualLayout>
              <c:xMode val="edge"/>
              <c:yMode val="edge"/>
              <c:x val="0.94813031630958255"/>
              <c:y val="0.398461616280835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</a:defRPr>
            </a:pPr>
            <a:endParaRPr lang="en-US"/>
          </a:p>
        </c:txPr>
        <c:crossAx val="35714560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FFFF99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>
                <a:solidFill>
                  <a:srgbClr val="FFFF99"/>
                </a:solidFill>
              </a:rPr>
              <a:t>Main </a:t>
            </a:r>
            <a:r>
              <a:rPr lang="en-US" dirty="0">
                <a:solidFill>
                  <a:srgbClr val="FFFF99"/>
                </a:solidFill>
              </a:rPr>
              <a:t>Basin</a:t>
            </a:r>
          </a:p>
        </c:rich>
      </c:tx>
      <c:layout>
        <c:manualLayout>
          <c:xMode val="edge"/>
          <c:yMode val="edge"/>
          <c:x val="0.43330458142071471"/>
          <c:y val="3.35690479803514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820201333485264E-2"/>
          <c:y val="0.14644366423785654"/>
          <c:w val="0.79056161066788255"/>
          <c:h val="0.67991701253290804"/>
        </c:manualLayout>
      </c:layout>
      <c:scatterChart>
        <c:scatterStyle val="lineMarker"/>
        <c:varyColors val="0"/>
        <c:ser>
          <c:idx val="1"/>
          <c:order val="0"/>
          <c:tx>
            <c:v>TP</c:v>
          </c:tx>
          <c:spPr>
            <a:ln w="12700">
              <a:solidFill>
                <a:srgbClr val="FFC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Graphs'!$M$44:$M$56</c:f>
              <c:numCache>
                <c:formatCode>0</c:formatCode>
                <c:ptCount val="13"/>
                <c:pt idx="0">
                  <c:v>31</c:v>
                </c:pt>
                <c:pt idx="1">
                  <c:v>42</c:v>
                </c:pt>
                <c:pt idx="2">
                  <c:v>37</c:v>
                </c:pt>
                <c:pt idx="3">
                  <c:v>51</c:v>
                </c:pt>
                <c:pt idx="4">
                  <c:v>58</c:v>
                </c:pt>
                <c:pt idx="5">
                  <c:v>62</c:v>
                </c:pt>
                <c:pt idx="6">
                  <c:v>59</c:v>
                </c:pt>
                <c:pt idx="7">
                  <c:v>62</c:v>
                </c:pt>
                <c:pt idx="8">
                  <c:v>50</c:v>
                </c:pt>
                <c:pt idx="9">
                  <c:v>80</c:v>
                </c:pt>
                <c:pt idx="10">
                  <c:v>89</c:v>
                </c:pt>
                <c:pt idx="11">
                  <c:v>85</c:v>
                </c:pt>
                <c:pt idx="12">
                  <c:v>102</c:v>
                </c:pt>
              </c:numCache>
            </c:numRef>
          </c:yVal>
          <c:smooth val="0"/>
        </c:ser>
        <c:ser>
          <c:idx val="0"/>
          <c:order val="1"/>
          <c:tx>
            <c:v>TP Goal</c:v>
          </c:tx>
          <c:spPr>
            <a:ln w="25400">
              <a:solidFill>
                <a:srgbClr val="FFC000"/>
              </a:solidFill>
              <a:prstDash val="sys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Graphs'!$U$44:$U$56</c:f>
              <c:numCache>
                <c:formatCode>General</c:formatCode>
                <c:ptCount val="13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</c:numCache>
            </c:numRef>
          </c:yVal>
          <c:smooth val="0"/>
        </c:ser>
        <c:ser>
          <c:idx val="6"/>
          <c:order val="2"/>
          <c:tx>
            <c:v>Summer Avg TP</c:v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Graphs'!$Q$44:$Q$56</c:f>
              <c:numCache>
                <c:formatCode>General</c:formatCode>
                <c:ptCount val="13"/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52864"/>
        <c:axId val="47316992"/>
      </c:scatterChart>
      <c:scatterChart>
        <c:scatterStyle val="lineMarker"/>
        <c:varyColors val="0"/>
        <c:ser>
          <c:idx val="5"/>
          <c:order val="3"/>
          <c:tx>
            <c:v>Secchi Disc</c:v>
          </c:tx>
          <c:spPr>
            <a:ln w="127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Graphs'!$P$44:$P$56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2.9</c:v>
                </c:pt>
                <c:pt idx="2">
                  <c:v>5.0999999999999996</c:v>
                </c:pt>
                <c:pt idx="3">
                  <c:v>1.7</c:v>
                </c:pt>
                <c:pt idx="4">
                  <c:v>1.7</c:v>
                </c:pt>
                <c:pt idx="5">
                  <c:v>1.5</c:v>
                </c:pt>
                <c:pt idx="6">
                  <c:v>1.1000000000000001</c:v>
                </c:pt>
                <c:pt idx="7">
                  <c:v>1</c:v>
                </c:pt>
                <c:pt idx="8">
                  <c:v>1.01</c:v>
                </c:pt>
                <c:pt idx="9">
                  <c:v>1</c:v>
                </c:pt>
                <c:pt idx="10">
                  <c:v>1</c:v>
                </c:pt>
                <c:pt idx="11">
                  <c:v>1.5</c:v>
                </c:pt>
                <c:pt idx="12">
                  <c:v>1</c:v>
                </c:pt>
              </c:numCache>
            </c:numRef>
          </c:yVal>
          <c:smooth val="0"/>
        </c:ser>
        <c:ser>
          <c:idx val="7"/>
          <c:order val="4"/>
          <c:tx>
            <c:v>Secchi Disc Goal</c:v>
          </c:tx>
          <c:spPr>
            <a:ln w="25400">
              <a:solidFill>
                <a:srgbClr val="00B050"/>
              </a:solidFill>
              <a:prstDash val="lgDash"/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Graphs'!$T$44:$T$56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</c:numCache>
            </c:numRef>
          </c:yVal>
          <c:smooth val="0"/>
        </c:ser>
        <c:ser>
          <c:idx val="8"/>
          <c:order val="5"/>
          <c:tx>
            <c:v>Summer Avg SD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'2010 Table for Graphs'!$K$44:$K$56</c:f>
              <c:numCache>
                <c:formatCode>m/d/yyyy</c:formatCode>
                <c:ptCount val="13"/>
                <c:pt idx="0">
                  <c:v>40287</c:v>
                </c:pt>
                <c:pt idx="1">
                  <c:v>40302</c:v>
                </c:pt>
                <c:pt idx="2">
                  <c:v>40315</c:v>
                </c:pt>
                <c:pt idx="3">
                  <c:v>40330</c:v>
                </c:pt>
                <c:pt idx="4">
                  <c:v>40344</c:v>
                </c:pt>
                <c:pt idx="5">
                  <c:v>40358</c:v>
                </c:pt>
                <c:pt idx="6">
                  <c:v>40372</c:v>
                </c:pt>
                <c:pt idx="7">
                  <c:v>40386</c:v>
                </c:pt>
                <c:pt idx="8">
                  <c:v>40400</c:v>
                </c:pt>
                <c:pt idx="9">
                  <c:v>40414</c:v>
                </c:pt>
                <c:pt idx="10">
                  <c:v>40429</c:v>
                </c:pt>
                <c:pt idx="11">
                  <c:v>40449</c:v>
                </c:pt>
                <c:pt idx="12">
                  <c:v>40463</c:v>
                </c:pt>
              </c:numCache>
            </c:numRef>
          </c:xVal>
          <c:yVal>
            <c:numRef>
              <c:f>'2010 Table for Graphs'!$S$44:$S$56</c:f>
              <c:numCache>
                <c:formatCode>General</c:formatCode>
                <c:ptCount val="13"/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18912"/>
        <c:axId val="47320448"/>
      </c:scatterChart>
      <c:valAx>
        <c:axId val="38852864"/>
        <c:scaling>
          <c:orientation val="minMax"/>
          <c:max val="40482"/>
          <c:min val="40269"/>
        </c:scaling>
        <c:delete val="0"/>
        <c:axPos val="b"/>
        <c:numFmt formatCode="mmmm" sourceLinked="0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316992"/>
        <c:crosses val="autoZero"/>
        <c:crossBetween val="midCat"/>
        <c:majorUnit val="31"/>
      </c:valAx>
      <c:valAx>
        <c:axId val="47316992"/>
        <c:scaling>
          <c:orientation val="minMax"/>
          <c:max val="12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i="0" baseline="0">
                    <a:solidFill>
                      <a:schemeClr val="tx1"/>
                    </a:solidFill>
                  </a:rPr>
                  <a:t>Concentrations (µg/L)</a:t>
                </a:r>
              </a:p>
            </c:rich>
          </c:tx>
          <c:layout>
            <c:manualLayout>
              <c:xMode val="edge"/>
              <c:yMode val="edge"/>
              <c:x val="1.139916981742922E-2"/>
              <c:y val="0.3514648142215632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254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852864"/>
        <c:crosses val="autoZero"/>
        <c:crossBetween val="midCat"/>
        <c:majorUnit val="10"/>
        <c:minorUnit val="4"/>
      </c:valAx>
      <c:valAx>
        <c:axId val="47318912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one"/>
        <c:crossAx val="47320448"/>
        <c:crosses val="autoZero"/>
        <c:crossBetween val="midCat"/>
      </c:valAx>
      <c:valAx>
        <c:axId val="47320448"/>
        <c:scaling>
          <c:orientation val="maxMin"/>
          <c:max val="8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Secchi Depth (m)</a:t>
                </a:r>
              </a:p>
            </c:rich>
          </c:tx>
          <c:layout>
            <c:manualLayout>
              <c:xMode val="edge"/>
              <c:yMode val="edge"/>
              <c:x val="0.94813031630958211"/>
              <c:y val="0.398461616280835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</a:defRPr>
            </a:pPr>
            <a:endParaRPr lang="en-US"/>
          </a:p>
        </c:txPr>
        <c:crossAx val="47318912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0.55938</cdr:x>
      <cdr:y>0.38806</cdr:y>
    </cdr:from>
    <cdr:to>
      <cdr:x>0.94118</cdr:x>
      <cdr:y>0.38806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>
          <a:off x="4800600" y="1981200"/>
          <a:ext cx="327660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0.41837</cdr:x>
      <cdr:y>0.27557</cdr:y>
    </cdr:from>
    <cdr:to>
      <cdr:x>0.68659</cdr:x>
      <cdr:y>0.36326</cdr:y>
    </cdr:to>
    <cdr:sp macro="" textlink="">
      <cdr:nvSpPr>
        <cdr:cNvPr id="71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3675" y="1257300"/>
          <a:ext cx="1752600" cy="400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Secchi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Disc State Standard of </a:t>
          </a:r>
          <a:r>
            <a:rPr lang="en-US" sz="1000" b="1" i="0" u="sng" strike="noStrike" baseline="0" dirty="0">
              <a:solidFill>
                <a:schemeClr val="tx1"/>
              </a:solidFill>
              <a:latin typeface="Arial"/>
              <a:cs typeface="Arial"/>
            </a:rPr>
            <a:t>&gt;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1.4 m</a:t>
          </a:r>
        </a:p>
      </cdr:txBody>
    </cdr:sp>
  </cdr:relSizeAnchor>
  <cdr:relSizeAnchor xmlns:cdr="http://schemas.openxmlformats.org/drawingml/2006/chartDrawing">
    <cdr:from>
      <cdr:x>0.75104</cdr:x>
      <cdr:y>0.18544</cdr:y>
    </cdr:from>
    <cdr:to>
      <cdr:x>0.80499</cdr:x>
      <cdr:y>0.23954</cdr:y>
    </cdr:to>
    <cdr:sp macro="" textlink="">
      <cdr:nvSpPr>
        <cdr:cNvPr id="122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17749" y="851019"/>
          <a:ext cx="353051" cy="247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SD</a:t>
          </a:r>
        </a:p>
      </cdr:txBody>
    </cdr:sp>
  </cdr:relSizeAnchor>
  <cdr:relSizeAnchor xmlns:cdr="http://schemas.openxmlformats.org/drawingml/2006/chartDrawing">
    <cdr:from>
      <cdr:x>0.72449</cdr:x>
      <cdr:y>0.21482</cdr:y>
    </cdr:from>
    <cdr:to>
      <cdr:x>0.75104</cdr:x>
      <cdr:y>0.24843</cdr:y>
    </cdr:to>
    <cdr:sp macro="" textlink="">
      <cdr:nvSpPr>
        <cdr:cNvPr id="12295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733925" y="980111"/>
          <a:ext cx="173482" cy="15336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0.31762</cdr:x>
      <cdr:y>0.55026</cdr:y>
    </cdr:from>
    <cdr:to>
      <cdr:x>0.66327</cdr:x>
      <cdr:y>0.64927</cdr:y>
    </cdr:to>
    <cdr:sp macro="" textlink="">
      <cdr:nvSpPr>
        <cdr:cNvPr id="35430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75354" y="2510527"/>
          <a:ext cx="2258522" cy="451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Total Phosphorus State Standard of </a:t>
          </a:r>
          <a:r>
            <a:rPr lang="en-US" sz="1000" b="1" i="0" u="sng" strike="noStrike" baseline="0" dirty="0">
              <a:solidFill>
                <a:schemeClr val="tx1"/>
              </a:solidFill>
              <a:latin typeface="Calibri"/>
            </a:rPr>
            <a:t>&lt; </a:t>
          </a:r>
          <a:r>
            <a:rPr lang="en-US" sz="1000" b="1" i="0" u="none" strike="noStrike" baseline="0" dirty="0">
              <a:solidFill>
                <a:schemeClr val="tx1"/>
              </a:solidFill>
              <a:latin typeface="Calibri"/>
            </a:rPr>
            <a:t> 40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µg/L</a:t>
          </a:r>
        </a:p>
      </cdr:txBody>
    </cdr:sp>
  </cdr:relSizeAnchor>
  <cdr:relSizeAnchor xmlns:cdr="http://schemas.openxmlformats.org/drawingml/2006/chartDrawing">
    <cdr:from>
      <cdr:x>0.41837</cdr:x>
      <cdr:y>0.27557</cdr:y>
    </cdr:from>
    <cdr:to>
      <cdr:x>0.68659</cdr:x>
      <cdr:y>0.36326</cdr:y>
    </cdr:to>
    <cdr:sp macro="" textlink="">
      <cdr:nvSpPr>
        <cdr:cNvPr id="71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3675" y="1257300"/>
          <a:ext cx="1752600" cy="400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Secchi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Disc State Standard of </a:t>
          </a:r>
          <a:r>
            <a:rPr lang="en-US" sz="1000" b="1" i="0" u="sng" strike="noStrike" baseline="0" dirty="0">
              <a:solidFill>
                <a:schemeClr val="tx1"/>
              </a:solidFill>
              <a:latin typeface="Arial"/>
              <a:cs typeface="Arial"/>
            </a:rPr>
            <a:t>&gt;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1.4 m</a:t>
          </a:r>
        </a:p>
      </cdr:txBody>
    </cdr:sp>
  </cdr:relSizeAnchor>
  <cdr:relSizeAnchor xmlns:cdr="http://schemas.openxmlformats.org/drawingml/2006/chartDrawing">
    <cdr:from>
      <cdr:x>0.75104</cdr:x>
      <cdr:y>0.18544</cdr:y>
    </cdr:from>
    <cdr:to>
      <cdr:x>0.80499</cdr:x>
      <cdr:y>0.23954</cdr:y>
    </cdr:to>
    <cdr:sp macro="" textlink="">
      <cdr:nvSpPr>
        <cdr:cNvPr id="122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17749" y="851019"/>
          <a:ext cx="353051" cy="247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SD</a:t>
          </a:r>
        </a:p>
      </cdr:txBody>
    </cdr:sp>
  </cdr:relSizeAnchor>
  <cdr:relSizeAnchor xmlns:cdr="http://schemas.openxmlformats.org/drawingml/2006/chartDrawing">
    <cdr:from>
      <cdr:x>0.65348</cdr:x>
      <cdr:y>0.41041</cdr:y>
    </cdr:from>
    <cdr:to>
      <cdr:x>0.70596</cdr:x>
      <cdr:y>0.45422</cdr:y>
    </cdr:to>
    <cdr:sp macro="" textlink="">
      <cdr:nvSpPr>
        <cdr:cNvPr id="1229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9355" y="1879552"/>
          <a:ext cx="343378" cy="200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TP</a:t>
          </a:r>
        </a:p>
      </cdr:txBody>
    </cdr:sp>
  </cdr:relSizeAnchor>
  <cdr:relSizeAnchor xmlns:cdr="http://schemas.openxmlformats.org/drawingml/2006/chartDrawing">
    <cdr:from>
      <cdr:x>0.72449</cdr:x>
      <cdr:y>0.21482</cdr:y>
    </cdr:from>
    <cdr:to>
      <cdr:x>0.75104</cdr:x>
      <cdr:y>0.24843</cdr:y>
    </cdr:to>
    <cdr:sp macro="" textlink="">
      <cdr:nvSpPr>
        <cdr:cNvPr id="12295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733925" y="980111"/>
          <a:ext cx="173482" cy="15336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0.61516</cdr:x>
      <cdr:y>0.43146</cdr:y>
    </cdr:from>
    <cdr:to>
      <cdr:x>0.64314</cdr:x>
      <cdr:y>0.45094</cdr:y>
    </cdr:to>
    <cdr:sp macro="" textlink="">
      <cdr:nvSpPr>
        <cdr:cNvPr id="1229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19550" y="1968525"/>
          <a:ext cx="182822" cy="8887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0.38484</cdr:x>
      <cdr:y>0.75157</cdr:y>
    </cdr:from>
    <cdr:to>
      <cdr:x>0.84258</cdr:x>
      <cdr:y>0.802</cdr:y>
    </cdr:to>
    <cdr:sp macro="" textlink="">
      <cdr:nvSpPr>
        <cdr:cNvPr id="35430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14600" y="3429000"/>
          <a:ext cx="2990941" cy="230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Chlorophyll a State Standard of </a:t>
          </a:r>
          <a:r>
            <a:rPr lang="en-US" sz="1000" b="1" i="0" u="sng" strike="noStrike" baseline="0" dirty="0">
              <a:solidFill>
                <a:schemeClr val="tx1"/>
              </a:solidFill>
              <a:latin typeface="Arial"/>
              <a:cs typeface="Arial"/>
            </a:rPr>
            <a:t>&lt;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14 µg/L</a:t>
          </a:r>
        </a:p>
      </cdr:txBody>
    </cdr:sp>
  </cdr:relSizeAnchor>
  <cdr:relSizeAnchor xmlns:cdr="http://schemas.openxmlformats.org/drawingml/2006/chartDrawing">
    <cdr:from>
      <cdr:x>0.31762</cdr:x>
      <cdr:y>0.55026</cdr:y>
    </cdr:from>
    <cdr:to>
      <cdr:x>0.66327</cdr:x>
      <cdr:y>0.64927</cdr:y>
    </cdr:to>
    <cdr:sp macro="" textlink="">
      <cdr:nvSpPr>
        <cdr:cNvPr id="35430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75354" y="2510527"/>
          <a:ext cx="2258522" cy="451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Total Phosphorus State Standard of </a:t>
          </a:r>
          <a:r>
            <a:rPr lang="en-US" sz="1000" b="1" i="0" u="sng" strike="noStrike" baseline="0" dirty="0">
              <a:solidFill>
                <a:schemeClr val="tx1"/>
              </a:solidFill>
              <a:latin typeface="Calibri"/>
            </a:rPr>
            <a:t>&lt; </a:t>
          </a:r>
          <a:r>
            <a:rPr lang="en-US" sz="1000" b="1" i="0" u="none" strike="noStrike" baseline="0" dirty="0">
              <a:solidFill>
                <a:schemeClr val="tx1"/>
              </a:solidFill>
              <a:latin typeface="Calibri"/>
            </a:rPr>
            <a:t> 40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µg/L</a:t>
          </a:r>
        </a:p>
      </cdr:txBody>
    </cdr:sp>
  </cdr:relSizeAnchor>
  <cdr:relSizeAnchor xmlns:cdr="http://schemas.openxmlformats.org/drawingml/2006/chartDrawing">
    <cdr:from>
      <cdr:x>0.41837</cdr:x>
      <cdr:y>0.27557</cdr:y>
    </cdr:from>
    <cdr:to>
      <cdr:x>0.68659</cdr:x>
      <cdr:y>0.36326</cdr:y>
    </cdr:to>
    <cdr:sp macro="" textlink="">
      <cdr:nvSpPr>
        <cdr:cNvPr id="71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3675" y="1257300"/>
          <a:ext cx="1752600" cy="400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Secchi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Disc State Standard of </a:t>
          </a:r>
          <a:r>
            <a:rPr lang="en-US" sz="1000" b="1" i="0" u="sng" strike="noStrike" baseline="0" dirty="0">
              <a:solidFill>
                <a:schemeClr val="tx1"/>
              </a:solidFill>
              <a:latin typeface="Arial"/>
              <a:cs typeface="Arial"/>
            </a:rPr>
            <a:t>&gt;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1.4 m</a:t>
          </a:r>
        </a:p>
      </cdr:txBody>
    </cdr:sp>
  </cdr:relSizeAnchor>
  <cdr:relSizeAnchor xmlns:cdr="http://schemas.openxmlformats.org/drawingml/2006/chartDrawing">
    <cdr:from>
      <cdr:x>0.75104</cdr:x>
      <cdr:y>0.18544</cdr:y>
    </cdr:from>
    <cdr:to>
      <cdr:x>0.80499</cdr:x>
      <cdr:y>0.23954</cdr:y>
    </cdr:to>
    <cdr:sp macro="" textlink="">
      <cdr:nvSpPr>
        <cdr:cNvPr id="122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17749" y="851019"/>
          <a:ext cx="353051" cy="247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SD</a:t>
          </a:r>
        </a:p>
      </cdr:txBody>
    </cdr:sp>
  </cdr:relSizeAnchor>
  <cdr:relSizeAnchor xmlns:cdr="http://schemas.openxmlformats.org/drawingml/2006/chartDrawing">
    <cdr:from>
      <cdr:x>0.65348</cdr:x>
      <cdr:y>0.41041</cdr:y>
    </cdr:from>
    <cdr:to>
      <cdr:x>0.70596</cdr:x>
      <cdr:y>0.45422</cdr:y>
    </cdr:to>
    <cdr:sp macro="" textlink="">
      <cdr:nvSpPr>
        <cdr:cNvPr id="1229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9355" y="1879552"/>
          <a:ext cx="343378" cy="200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TP</a:t>
          </a:r>
        </a:p>
      </cdr:txBody>
    </cdr:sp>
  </cdr:relSizeAnchor>
  <cdr:relSizeAnchor xmlns:cdr="http://schemas.openxmlformats.org/drawingml/2006/chartDrawing">
    <cdr:from>
      <cdr:x>0.80499</cdr:x>
      <cdr:y>0.45398</cdr:y>
    </cdr:from>
    <cdr:to>
      <cdr:x>0.86757</cdr:x>
      <cdr:y>0.4978</cdr:y>
    </cdr:to>
    <cdr:sp macro="" textlink="">
      <cdr:nvSpPr>
        <cdr:cNvPr id="1229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70800" y="2078768"/>
          <a:ext cx="409475" cy="2003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Chl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US" sz="1000" b="1" i="1" u="none" strike="noStrike" baseline="0" dirty="0">
              <a:solidFill>
                <a:schemeClr val="tx1"/>
              </a:solidFill>
              <a:latin typeface="Arial"/>
              <a:cs typeface="Arial"/>
            </a:rPr>
            <a:t>a</a:t>
          </a:r>
        </a:p>
      </cdr:txBody>
    </cdr:sp>
  </cdr:relSizeAnchor>
  <cdr:relSizeAnchor xmlns:cdr="http://schemas.openxmlformats.org/drawingml/2006/chartDrawing">
    <cdr:from>
      <cdr:x>0.72449</cdr:x>
      <cdr:y>0.21482</cdr:y>
    </cdr:from>
    <cdr:to>
      <cdr:x>0.75104</cdr:x>
      <cdr:y>0.24843</cdr:y>
    </cdr:to>
    <cdr:sp macro="" textlink="">
      <cdr:nvSpPr>
        <cdr:cNvPr id="12295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733925" y="980111"/>
          <a:ext cx="173482" cy="15336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0.61516</cdr:x>
      <cdr:y>0.43146</cdr:y>
    </cdr:from>
    <cdr:to>
      <cdr:x>0.64314</cdr:x>
      <cdr:y>0.45094</cdr:y>
    </cdr:to>
    <cdr:sp macro="" textlink="">
      <cdr:nvSpPr>
        <cdr:cNvPr id="1229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019550" y="1968525"/>
          <a:ext cx="182822" cy="8887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0.7742</cdr:x>
      <cdr:y>0.47699</cdr:y>
    </cdr:from>
    <cdr:to>
      <cdr:x>0.80499</cdr:x>
      <cdr:y>0.50857</cdr:y>
    </cdr:to>
    <cdr:sp macro="" textlink="">
      <cdr:nvSpPr>
        <cdr:cNvPr id="12298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069287" y="2183971"/>
          <a:ext cx="201513" cy="14437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0.36819</cdr:x>
      <cdr:y>0.76989</cdr:y>
    </cdr:from>
    <cdr:to>
      <cdr:x>0.67688</cdr:x>
      <cdr:y>0.82203</cdr:y>
    </cdr:to>
    <cdr:sp macro="" textlink="">
      <cdr:nvSpPr>
        <cdr:cNvPr id="3450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7543" y="4568558"/>
          <a:ext cx="2328696" cy="309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Chlorophyll a Goal of </a:t>
          </a:r>
          <a:r>
            <a:rPr lang="en-US" sz="1000" b="1" i="0" u="sng" strike="noStrike" baseline="0">
              <a:solidFill>
                <a:srgbClr val="000000"/>
              </a:solidFill>
              <a:latin typeface="Arial"/>
              <a:cs typeface="Arial"/>
            </a:rPr>
            <a:t>&lt;</a:t>
          </a:r>
          <a:r>
            <a:rPr lang="en-US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10 µg/L</a:t>
          </a:r>
        </a:p>
      </cdr:txBody>
    </cdr:sp>
  </cdr:relSizeAnchor>
  <cdr:relSizeAnchor xmlns:cdr="http://schemas.openxmlformats.org/drawingml/2006/chartDrawing">
    <cdr:from>
      <cdr:x>0.33671</cdr:x>
      <cdr:y>0.61311</cdr:y>
    </cdr:from>
    <cdr:to>
      <cdr:x>0.69438</cdr:x>
      <cdr:y>0.65799</cdr:y>
    </cdr:to>
    <cdr:sp macro="" textlink="">
      <cdr:nvSpPr>
        <cdr:cNvPr id="71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0099" y="3638245"/>
          <a:ext cx="2698191" cy="266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Total Phosphorus Goal of </a:t>
          </a:r>
          <a:r>
            <a:rPr lang="en-US" sz="1000" b="1" i="0" u="sng" baseline="0">
              <a:latin typeface="+mn-lt"/>
              <a:ea typeface="+mn-ea"/>
              <a:cs typeface="+mn-cs"/>
            </a:rPr>
            <a:t>&lt; </a:t>
          </a: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38 µg/L</a:t>
          </a:r>
        </a:p>
      </cdr:txBody>
    </cdr:sp>
  </cdr:relSizeAnchor>
  <cdr:relSizeAnchor xmlns:cdr="http://schemas.openxmlformats.org/drawingml/2006/chartDrawing">
    <cdr:from>
      <cdr:x>0.32241</cdr:x>
      <cdr:y>0.34625</cdr:y>
    </cdr:from>
    <cdr:to>
      <cdr:x>0.64189</cdr:x>
      <cdr:y>0.3859</cdr:y>
    </cdr:to>
    <cdr:sp macro="" textlink="">
      <cdr:nvSpPr>
        <cdr:cNvPr id="71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5785" y="2143697"/>
          <a:ext cx="2522686" cy="2454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1" i="0" strike="noStrike" dirty="0" err="1">
              <a:solidFill>
                <a:schemeClr val="tx1"/>
              </a:solidFill>
              <a:latin typeface="Arial"/>
              <a:cs typeface="Arial"/>
            </a:rPr>
            <a:t>Secchi</a:t>
          </a: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 Disc Goal of </a:t>
          </a:r>
          <a:r>
            <a:rPr lang="en-US" sz="1000" b="1" i="0" u="sng" strike="noStrike" baseline="0" dirty="0">
              <a:solidFill>
                <a:schemeClr val="tx1"/>
              </a:solidFill>
              <a:latin typeface="Arial"/>
              <a:cs typeface="Arial"/>
            </a:rPr>
            <a:t>&gt; </a:t>
          </a: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2.2 m</a:t>
          </a:r>
        </a:p>
      </cdr:txBody>
    </cdr:sp>
  </cdr:relSizeAnchor>
  <cdr:relSizeAnchor xmlns:cdr="http://schemas.openxmlformats.org/drawingml/2006/chartDrawing">
    <cdr:from>
      <cdr:x>0.36819</cdr:x>
      <cdr:y>0.76989</cdr:y>
    </cdr:from>
    <cdr:to>
      <cdr:x>0.67688</cdr:x>
      <cdr:y>0.82203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7543" y="4568558"/>
          <a:ext cx="2328696" cy="309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Chlorophyll a Goal of </a:t>
          </a:r>
          <a:r>
            <a:rPr lang="en-US" sz="1000" b="1" i="0" u="sng" strike="noStrike" baseline="0" dirty="0">
              <a:solidFill>
                <a:schemeClr val="tx1"/>
              </a:solidFill>
              <a:latin typeface="Arial"/>
              <a:cs typeface="Arial"/>
            </a:rPr>
            <a:t>&lt;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10 µg/L</a:t>
          </a:r>
        </a:p>
      </cdr:txBody>
    </cdr:sp>
  </cdr:relSizeAnchor>
  <cdr:relSizeAnchor xmlns:cdr="http://schemas.openxmlformats.org/drawingml/2006/chartDrawing">
    <cdr:from>
      <cdr:x>0.33671</cdr:x>
      <cdr:y>0.61311</cdr:y>
    </cdr:from>
    <cdr:to>
      <cdr:x>0.69438</cdr:x>
      <cdr:y>0.65799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0099" y="3638245"/>
          <a:ext cx="2698191" cy="266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Total Phosphorus Goal of </a:t>
          </a:r>
          <a:r>
            <a:rPr lang="en-US" sz="1000" b="1" i="0" u="sng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&lt; </a:t>
          </a: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38 µg/L</a:t>
          </a:r>
        </a:p>
      </cdr:txBody>
    </cdr:sp>
  </cdr:relSizeAnchor>
  <cdr:relSizeAnchor xmlns:cdr="http://schemas.openxmlformats.org/drawingml/2006/chartDrawing">
    <cdr:from>
      <cdr:x>0.70251</cdr:x>
      <cdr:y>0.17667</cdr:y>
    </cdr:from>
    <cdr:to>
      <cdr:x>0.7533</cdr:x>
      <cdr:y>0.23126</cdr:y>
    </cdr:to>
    <cdr:sp macro="" textlink="">
      <cdr:nvSpPr>
        <cdr:cNvPr id="39015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6847" y="785858"/>
          <a:ext cx="329475" cy="2428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SD</a:t>
          </a:r>
        </a:p>
      </cdr:txBody>
    </cdr:sp>
  </cdr:relSizeAnchor>
  <cdr:relSizeAnchor xmlns:cdr="http://schemas.openxmlformats.org/drawingml/2006/chartDrawing">
    <cdr:from>
      <cdr:x>0.75662</cdr:x>
      <cdr:y>0.22455</cdr:y>
    </cdr:from>
    <cdr:to>
      <cdr:x>0.75662</cdr:x>
      <cdr:y>0.22455</cdr:y>
    </cdr:to>
    <cdr:sp macro="" textlink="">
      <cdr:nvSpPr>
        <cdr:cNvPr id="390152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84827" y="1395542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0.66894</cdr:x>
      <cdr:y>0.19827</cdr:y>
    </cdr:from>
    <cdr:to>
      <cdr:x>0.7013</cdr:x>
      <cdr:y>0.23003</cdr:y>
    </cdr:to>
    <cdr:sp macro="" textlink="">
      <cdr:nvSpPr>
        <cdr:cNvPr id="390153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282101" y="1227520"/>
          <a:ext cx="255522" cy="19663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0.65212</cdr:x>
      <cdr:y>0.41902</cdr:y>
    </cdr:from>
    <cdr:to>
      <cdr:x>0.68017</cdr:x>
      <cdr:y>0.45881</cdr:y>
    </cdr:to>
    <cdr:sp macro="" textlink="">
      <cdr:nvSpPr>
        <cdr:cNvPr id="39015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9993" y="1863874"/>
          <a:ext cx="181973" cy="1769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TP</a:t>
          </a:r>
        </a:p>
      </cdr:txBody>
    </cdr:sp>
  </cdr:relSizeAnchor>
  <cdr:relSizeAnchor xmlns:cdr="http://schemas.openxmlformats.org/drawingml/2006/chartDrawing">
    <cdr:from>
      <cdr:x>0.61761</cdr:x>
      <cdr:y>0.43538</cdr:y>
    </cdr:from>
    <cdr:to>
      <cdr:x>0.65501</cdr:x>
      <cdr:y>0.43692</cdr:y>
    </cdr:to>
    <cdr:sp macro="" textlink="">
      <cdr:nvSpPr>
        <cdr:cNvPr id="390155" name="Lin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876798" y="2695575"/>
          <a:ext cx="295276" cy="95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0.80612</cdr:x>
      <cdr:y>0.49797</cdr:y>
    </cdr:from>
    <cdr:to>
      <cdr:x>0.87225</cdr:x>
      <cdr:y>0.55032</cdr:y>
    </cdr:to>
    <cdr:sp macro="" textlink="">
      <cdr:nvSpPr>
        <cdr:cNvPr id="39015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28915" y="2215058"/>
          <a:ext cx="428932" cy="232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Chl</a:t>
          </a: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US" sz="1000" b="1" i="1" u="none" strike="noStrike" baseline="0" dirty="0">
              <a:solidFill>
                <a:schemeClr val="tx1"/>
              </a:solidFill>
              <a:latin typeface="Arial"/>
              <a:cs typeface="Arial"/>
            </a:rPr>
            <a:t>a</a:t>
          </a:r>
        </a:p>
      </cdr:txBody>
    </cdr:sp>
  </cdr:relSizeAnchor>
  <cdr:relSizeAnchor xmlns:cdr="http://schemas.openxmlformats.org/drawingml/2006/chartDrawing">
    <cdr:from>
      <cdr:x>0.77397</cdr:x>
      <cdr:y>0.51157</cdr:y>
    </cdr:from>
    <cdr:to>
      <cdr:x>0.80217</cdr:x>
      <cdr:y>0.51385</cdr:y>
    </cdr:to>
    <cdr:sp macro="" textlink="">
      <cdr:nvSpPr>
        <cdr:cNvPr id="390157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6111420" y="3167283"/>
          <a:ext cx="222705" cy="1406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0.32241</cdr:x>
      <cdr:y>0.34625</cdr:y>
    </cdr:from>
    <cdr:to>
      <cdr:x>0.64189</cdr:x>
      <cdr:y>0.3859</cdr:y>
    </cdr:to>
    <cdr:sp macro="" textlink="">
      <cdr:nvSpPr>
        <cdr:cNvPr id="71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5785" y="2143697"/>
          <a:ext cx="2522686" cy="2454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1" i="0" strike="noStrike" dirty="0" err="1">
              <a:solidFill>
                <a:schemeClr val="tx1"/>
              </a:solidFill>
              <a:latin typeface="Arial"/>
              <a:cs typeface="Arial"/>
            </a:rPr>
            <a:t>Secchi</a:t>
          </a: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 Disc Goal of </a:t>
          </a:r>
          <a:r>
            <a:rPr lang="en-US" sz="1000" b="1" i="0" u="sng" strike="noStrike" baseline="0" dirty="0">
              <a:solidFill>
                <a:schemeClr val="tx1"/>
              </a:solidFill>
              <a:latin typeface="Arial"/>
              <a:cs typeface="Arial"/>
            </a:rPr>
            <a:t>&gt; </a:t>
          </a: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2.2 m</a:t>
          </a:r>
        </a:p>
      </cdr:txBody>
    </cdr:sp>
  </cdr:relSizeAnchor>
  <cdr:relSizeAnchor xmlns:cdr="http://schemas.openxmlformats.org/drawingml/2006/chartDrawing">
    <cdr:from>
      <cdr:x>0.70251</cdr:x>
      <cdr:y>0.17667</cdr:y>
    </cdr:from>
    <cdr:to>
      <cdr:x>0.7533</cdr:x>
      <cdr:y>0.23126</cdr:y>
    </cdr:to>
    <cdr:sp macro="" textlink="">
      <cdr:nvSpPr>
        <cdr:cNvPr id="39015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6847" y="785858"/>
          <a:ext cx="329475" cy="2428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SD</a:t>
          </a:r>
        </a:p>
      </cdr:txBody>
    </cdr:sp>
  </cdr:relSizeAnchor>
  <cdr:relSizeAnchor xmlns:cdr="http://schemas.openxmlformats.org/drawingml/2006/chartDrawing">
    <cdr:from>
      <cdr:x>0.75662</cdr:x>
      <cdr:y>0.22455</cdr:y>
    </cdr:from>
    <cdr:to>
      <cdr:x>0.75662</cdr:x>
      <cdr:y>0.22455</cdr:y>
    </cdr:to>
    <cdr:sp macro="" textlink="">
      <cdr:nvSpPr>
        <cdr:cNvPr id="390152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84827" y="1395542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0.66894</cdr:x>
      <cdr:y>0.19827</cdr:y>
    </cdr:from>
    <cdr:to>
      <cdr:x>0.7013</cdr:x>
      <cdr:y>0.23003</cdr:y>
    </cdr:to>
    <cdr:sp macro="" textlink="">
      <cdr:nvSpPr>
        <cdr:cNvPr id="390153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282101" y="1227520"/>
          <a:ext cx="255522" cy="19663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0.33671</cdr:x>
      <cdr:y>0.61311</cdr:y>
    </cdr:from>
    <cdr:to>
      <cdr:x>0.69438</cdr:x>
      <cdr:y>0.65799</cdr:y>
    </cdr:to>
    <cdr:sp macro="" textlink="">
      <cdr:nvSpPr>
        <cdr:cNvPr id="71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0099" y="3638245"/>
          <a:ext cx="2698191" cy="266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Total Phosphorus Goal of </a:t>
          </a:r>
          <a:r>
            <a:rPr lang="en-US" sz="1000" b="1" i="0" u="sng" baseline="0">
              <a:latin typeface="+mn-lt"/>
              <a:ea typeface="+mn-ea"/>
              <a:cs typeface="+mn-cs"/>
            </a:rPr>
            <a:t>&lt; </a:t>
          </a:r>
          <a:r>
            <a:rPr lang="en-US" sz="1000" b="1" i="0" strike="noStrike">
              <a:solidFill>
                <a:srgbClr val="000000"/>
              </a:solidFill>
              <a:latin typeface="Arial"/>
              <a:cs typeface="Arial"/>
            </a:rPr>
            <a:t>38 µg/L</a:t>
          </a:r>
        </a:p>
      </cdr:txBody>
    </cdr:sp>
  </cdr:relSizeAnchor>
  <cdr:relSizeAnchor xmlns:cdr="http://schemas.openxmlformats.org/drawingml/2006/chartDrawing">
    <cdr:from>
      <cdr:x>0.32241</cdr:x>
      <cdr:y>0.34625</cdr:y>
    </cdr:from>
    <cdr:to>
      <cdr:x>0.64189</cdr:x>
      <cdr:y>0.3859</cdr:y>
    </cdr:to>
    <cdr:sp macro="" textlink="">
      <cdr:nvSpPr>
        <cdr:cNvPr id="71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5785" y="2143697"/>
          <a:ext cx="2522686" cy="2454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1" i="0" strike="noStrike" dirty="0" err="1">
              <a:solidFill>
                <a:schemeClr val="tx1"/>
              </a:solidFill>
              <a:latin typeface="Arial"/>
              <a:cs typeface="Arial"/>
            </a:rPr>
            <a:t>Secchi</a:t>
          </a: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 Disc Goal of </a:t>
          </a:r>
          <a:r>
            <a:rPr lang="en-US" sz="1000" b="1" i="0" u="sng" strike="noStrike" baseline="0" dirty="0">
              <a:solidFill>
                <a:schemeClr val="tx1"/>
              </a:solidFill>
              <a:latin typeface="Arial"/>
              <a:cs typeface="Arial"/>
            </a:rPr>
            <a:t>&gt; </a:t>
          </a: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2.2 m</a:t>
          </a:r>
        </a:p>
      </cdr:txBody>
    </cdr:sp>
  </cdr:relSizeAnchor>
  <cdr:relSizeAnchor xmlns:cdr="http://schemas.openxmlformats.org/drawingml/2006/chartDrawing">
    <cdr:from>
      <cdr:x>0.33671</cdr:x>
      <cdr:y>0.61311</cdr:y>
    </cdr:from>
    <cdr:to>
      <cdr:x>0.69438</cdr:x>
      <cdr:y>0.65799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0099" y="3638245"/>
          <a:ext cx="2698191" cy="266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Total Phosphorus Goal of </a:t>
          </a:r>
          <a:r>
            <a:rPr lang="en-US" sz="1000" b="1" i="0" u="sng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&lt; </a:t>
          </a:r>
          <a:r>
            <a:rPr lang="en-US" sz="1000" b="1" i="0" strike="noStrike" dirty="0">
              <a:solidFill>
                <a:schemeClr val="tx1"/>
              </a:solidFill>
              <a:latin typeface="Arial"/>
              <a:cs typeface="Arial"/>
            </a:rPr>
            <a:t>38 µg/L</a:t>
          </a:r>
        </a:p>
      </cdr:txBody>
    </cdr:sp>
  </cdr:relSizeAnchor>
  <cdr:relSizeAnchor xmlns:cdr="http://schemas.openxmlformats.org/drawingml/2006/chartDrawing">
    <cdr:from>
      <cdr:x>0.70251</cdr:x>
      <cdr:y>0.17667</cdr:y>
    </cdr:from>
    <cdr:to>
      <cdr:x>0.7533</cdr:x>
      <cdr:y>0.23126</cdr:y>
    </cdr:to>
    <cdr:sp macro="" textlink="">
      <cdr:nvSpPr>
        <cdr:cNvPr id="39015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6847" y="785858"/>
          <a:ext cx="329475" cy="2428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SD</a:t>
          </a:r>
        </a:p>
      </cdr:txBody>
    </cdr:sp>
  </cdr:relSizeAnchor>
  <cdr:relSizeAnchor xmlns:cdr="http://schemas.openxmlformats.org/drawingml/2006/chartDrawing">
    <cdr:from>
      <cdr:x>0.75662</cdr:x>
      <cdr:y>0.22455</cdr:y>
    </cdr:from>
    <cdr:to>
      <cdr:x>0.75662</cdr:x>
      <cdr:y>0.22455</cdr:y>
    </cdr:to>
    <cdr:sp macro="" textlink="">
      <cdr:nvSpPr>
        <cdr:cNvPr id="390152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84827" y="1395542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0.66894</cdr:x>
      <cdr:y>0.19827</cdr:y>
    </cdr:from>
    <cdr:to>
      <cdr:x>0.7013</cdr:x>
      <cdr:y>0.23003</cdr:y>
    </cdr:to>
    <cdr:sp macro="" textlink="">
      <cdr:nvSpPr>
        <cdr:cNvPr id="390153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282101" y="1227520"/>
          <a:ext cx="255522" cy="19663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0.65212</cdr:x>
      <cdr:y>0.41902</cdr:y>
    </cdr:from>
    <cdr:to>
      <cdr:x>0.68017</cdr:x>
      <cdr:y>0.45881</cdr:y>
    </cdr:to>
    <cdr:sp macro="" textlink="">
      <cdr:nvSpPr>
        <cdr:cNvPr id="39015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9993" y="1863874"/>
          <a:ext cx="181973" cy="1769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TP</a:t>
          </a:r>
        </a:p>
      </cdr:txBody>
    </cdr:sp>
  </cdr:relSizeAnchor>
  <cdr:relSizeAnchor xmlns:cdr="http://schemas.openxmlformats.org/drawingml/2006/chartDrawing">
    <cdr:from>
      <cdr:x>0.61761</cdr:x>
      <cdr:y>0.43538</cdr:y>
    </cdr:from>
    <cdr:to>
      <cdr:x>0.65501</cdr:x>
      <cdr:y>0.43692</cdr:y>
    </cdr:to>
    <cdr:sp macro="" textlink="">
      <cdr:nvSpPr>
        <cdr:cNvPr id="390155" name="Lin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876798" y="2695575"/>
          <a:ext cx="295276" cy="95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69BFAEAB-2AD3-472A-94DD-621281A5B1E4}" type="datetimeFigureOut">
              <a:rPr lang="en-US"/>
              <a:pPr>
                <a:defRPr/>
              </a:pPr>
              <a:t>3/3/2016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58B6D376-1DE9-4041-BEAA-12070B3B9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78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6D376-1DE9-4041-BEAA-12070B3B90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462C-D4C8-4784-902B-93459D1FA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27D3-4368-469D-9191-F0053E90C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0E5FE-AEEF-4884-BDAD-5F23B347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6FE23-1ECB-49D9-8A99-8A16F8873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06B8-5935-4E6D-BE04-03210FCC5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230F6-8256-4E1C-A865-D282696AB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B1D0-DEC8-4CFA-856F-248E7EE14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C709-524E-497D-BD78-45853D5B8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259B-4FBB-4C3D-90B7-A1A63B161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A0752-86DF-4398-9DA8-13BC3222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6EC6-6715-40FE-85D3-92E2EB02B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6916-3F07-4EE0-BD2B-9B6E4D970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F660-6BD0-4065-A9E6-CD87907D8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04057"/>
            </a:gs>
            <a:gs pos="100000">
              <a:srgbClr val="458BB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3C9FBC0-2C46-4DC7-8EB2-C31BE0AB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152400" y="6096000"/>
          <a:ext cx="6175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16" imgW="1820624" imgH="1817605" progId="StaticMetafile">
                  <p:embed/>
                </p:oleObj>
              </mc:Choice>
              <mc:Fallback>
                <p:oleObj name="Picture" r:id="rId16" imgW="1820624" imgH="1817605" progId="StaticMetafil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0"/>
                        <a:ext cx="6175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9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33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447800"/>
          </a:xfrm>
        </p:spPr>
        <p:txBody>
          <a:bodyPr/>
          <a:lstStyle/>
          <a:p>
            <a:r>
              <a:rPr lang="en-US" sz="4000" dirty="0" smtClean="0">
                <a:solidFill>
                  <a:srgbClr val="92D050"/>
                </a:solidFill>
              </a:rPr>
              <a:t/>
            </a:r>
            <a:br>
              <a:rPr lang="en-US" sz="4000" dirty="0" smtClean="0">
                <a:solidFill>
                  <a:srgbClr val="92D050"/>
                </a:solidFill>
              </a:rPr>
            </a:br>
            <a:r>
              <a:rPr lang="en-US" sz="4000" dirty="0" smtClean="0">
                <a:solidFill>
                  <a:srgbClr val="92D050"/>
                </a:solidFill>
              </a:rPr>
              <a:t/>
            </a:r>
            <a:br>
              <a:rPr lang="en-US" sz="4000" dirty="0" smtClean="0">
                <a:solidFill>
                  <a:srgbClr val="92D050"/>
                </a:solidFill>
              </a:rPr>
            </a:br>
            <a:r>
              <a:rPr lang="en-US" sz="4000" dirty="0" smtClean="0">
                <a:solidFill>
                  <a:srgbClr val="C9E7A7"/>
                </a:solidFill>
              </a:rPr>
              <a:t>2010 Water Quality Monitoring Activities</a:t>
            </a:r>
            <a:br>
              <a:rPr lang="en-US" sz="4000" dirty="0" smtClean="0">
                <a:solidFill>
                  <a:srgbClr val="C9E7A7"/>
                </a:solidFill>
              </a:rPr>
            </a:br>
            <a:r>
              <a:rPr lang="en-US" sz="4000" dirty="0" smtClean="0">
                <a:solidFill>
                  <a:srgbClr val="C9E7A7"/>
                </a:solidFill>
              </a:rPr>
              <a:t/>
            </a:r>
            <a:br>
              <a:rPr lang="en-US" sz="4000" dirty="0" smtClean="0">
                <a:solidFill>
                  <a:srgbClr val="C9E7A7"/>
                </a:solidFill>
              </a:rPr>
            </a:br>
            <a:r>
              <a:rPr lang="en-US" sz="4000" dirty="0" smtClean="0">
                <a:solidFill>
                  <a:srgbClr val="C9E7A7"/>
                </a:solidFill>
              </a:rPr>
              <a:t>-Medicine Lake</a:t>
            </a:r>
            <a:br>
              <a:rPr lang="en-US" sz="4000" dirty="0" smtClean="0">
                <a:solidFill>
                  <a:srgbClr val="C9E7A7"/>
                </a:solidFill>
              </a:rPr>
            </a:br>
            <a:r>
              <a:rPr lang="en-US" sz="4000" dirty="0" smtClean="0">
                <a:solidFill>
                  <a:srgbClr val="C9E7A7"/>
                </a:solidFill>
              </a:rPr>
              <a:t>-Twin Lake</a:t>
            </a:r>
            <a:br>
              <a:rPr lang="en-US" sz="4000" dirty="0" smtClean="0">
                <a:solidFill>
                  <a:srgbClr val="C9E7A7"/>
                </a:solidFill>
              </a:rPr>
            </a:br>
            <a:endParaRPr lang="en-US" sz="4000" dirty="0" smtClean="0">
              <a:solidFill>
                <a:srgbClr val="C9E7A7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Keith Pilgrim</a:t>
            </a:r>
          </a:p>
          <a:p>
            <a:pPr eaLnBrk="1" hangingPunct="1">
              <a:defRPr/>
            </a:pPr>
            <a:r>
              <a:rPr lang="en-US" dirty="0" smtClean="0"/>
              <a:t>Barr Engineering</a:t>
            </a:r>
          </a:p>
          <a:p>
            <a:pPr eaLnBrk="1" hangingPunct="1">
              <a:defRPr/>
            </a:pPr>
            <a:r>
              <a:rPr lang="en-US" dirty="0" smtClean="0"/>
              <a:t>March 17, 2011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534400" y="6750050"/>
            <a:ext cx="2936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"/>
              <a:t>brain huser is great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/>
          <a:lstStyle/>
          <a:p>
            <a:r>
              <a:rPr lang="en-US" sz="4000" dirty="0" smtClean="0">
                <a:solidFill>
                  <a:srgbClr val="C9E7A7"/>
                </a:solidFill>
              </a:rPr>
              <a:t>Medicine Lake</a:t>
            </a:r>
            <a:r>
              <a:rPr lang="en-US" sz="3600" dirty="0" smtClean="0">
                <a:solidFill>
                  <a:srgbClr val="C9E7A7"/>
                </a:solidFill>
              </a:rPr>
              <a:t/>
            </a:r>
            <a:br>
              <a:rPr lang="en-US" sz="3600" dirty="0" smtClean="0">
                <a:solidFill>
                  <a:srgbClr val="C9E7A7"/>
                </a:solidFill>
              </a:rPr>
            </a:br>
            <a:r>
              <a:rPr lang="en-US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2010 Data Compared to State Standards</a:t>
            </a:r>
            <a:endParaRPr lang="en-US" sz="28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447800" y="1524000"/>
          <a:ext cx="65341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447800" y="1524000"/>
          <a:ext cx="65341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447800" y="1524000"/>
          <a:ext cx="65341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4000" dirty="0" smtClean="0">
                <a:solidFill>
                  <a:srgbClr val="C9E7A7"/>
                </a:solidFill>
              </a:rPr>
              <a:t>Medicine Lake</a:t>
            </a:r>
            <a:r>
              <a:rPr lang="en-US" sz="3600" dirty="0" smtClean="0">
                <a:solidFill>
                  <a:srgbClr val="C9E7A7"/>
                </a:solidFill>
              </a:rPr>
              <a:t/>
            </a:r>
            <a:br>
              <a:rPr lang="en-US" sz="3600" dirty="0" smtClean="0">
                <a:solidFill>
                  <a:srgbClr val="C9E7A7"/>
                </a:solidFill>
              </a:rPr>
            </a:br>
            <a:r>
              <a:rPr lang="en-US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2010 Data Compared to BCWMC Standards</a:t>
            </a:r>
            <a:endParaRPr lang="en-US" sz="28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600200" y="1752600"/>
          <a:ext cx="648652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600200" y="1752600"/>
          <a:ext cx="648652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600200" y="1752600"/>
          <a:ext cx="648652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12954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C9E7A7"/>
                </a:solidFill>
              </a:rPr>
              <a:t>Aquatic Plants</a:t>
            </a:r>
            <a:endParaRPr lang="en-US" sz="28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0"/>
            <a:ext cx="5410200" cy="68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Species: </a:t>
            </a:r>
            <a:r>
              <a:rPr lang="en-US" sz="1400" dirty="0" smtClean="0"/>
              <a:t>20+</a:t>
            </a:r>
          </a:p>
          <a:p>
            <a:r>
              <a:rPr lang="en-US" sz="1400" b="1" dirty="0" smtClean="0"/>
              <a:t>Tolerance</a:t>
            </a:r>
            <a:r>
              <a:rPr lang="en-US" sz="1400" dirty="0" smtClean="0"/>
              <a:t>: Moderate</a:t>
            </a:r>
          </a:p>
          <a:p>
            <a:r>
              <a:rPr lang="en-US" sz="1400" b="1" dirty="0" smtClean="0"/>
              <a:t>Coverage: </a:t>
            </a:r>
            <a:r>
              <a:rPr lang="en-US" sz="1400" dirty="0" smtClean="0"/>
              <a:t>Growth to 10 ft</a:t>
            </a:r>
          </a:p>
          <a:p>
            <a:r>
              <a:rPr lang="en-US" sz="1400" b="1" dirty="0" smtClean="0"/>
              <a:t>Density</a:t>
            </a:r>
            <a:r>
              <a:rPr lang="en-US" sz="1400" dirty="0" smtClean="0"/>
              <a:t>: Low to medium</a:t>
            </a:r>
          </a:p>
          <a:p>
            <a:r>
              <a:rPr lang="en-US" sz="1400" b="1" dirty="0" err="1" smtClean="0"/>
              <a:t>Invasives</a:t>
            </a:r>
            <a:r>
              <a:rPr lang="en-US" sz="1400" dirty="0" smtClean="0"/>
              <a:t>: Eurasian </a:t>
            </a:r>
            <a:r>
              <a:rPr lang="en-US" sz="1400" dirty="0" err="1" smtClean="0"/>
              <a:t>watermillfoil</a:t>
            </a:r>
            <a:r>
              <a:rPr lang="en-US" sz="1400" dirty="0" smtClean="0"/>
              <a:t>, </a:t>
            </a:r>
            <a:r>
              <a:rPr lang="en-US" sz="1400" dirty="0" err="1" smtClean="0"/>
              <a:t>curlyleaf</a:t>
            </a:r>
            <a:r>
              <a:rPr lang="en-US" sz="1400" dirty="0" smtClean="0"/>
              <a:t> pondweed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C9E7A7"/>
                </a:solidFill>
              </a:rPr>
              <a:t>Potential Lake Changes with TMDL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6553200" cy="3810000"/>
          </a:xfrm>
        </p:spPr>
        <p:txBody>
          <a:bodyPr/>
          <a:lstStyle/>
          <a:p>
            <a:r>
              <a:rPr lang="en-US" sz="2800" dirty="0" smtClean="0"/>
              <a:t>Increased lake clarity</a:t>
            </a:r>
          </a:p>
          <a:p>
            <a:r>
              <a:rPr lang="en-US" sz="2800" dirty="0" smtClean="0"/>
              <a:t>Reduced blue-green algae populations</a:t>
            </a:r>
          </a:p>
          <a:p>
            <a:r>
              <a:rPr lang="en-US" sz="2800" dirty="0" smtClean="0"/>
              <a:t>Increased aquatic plant coverage</a:t>
            </a:r>
          </a:p>
          <a:p>
            <a:r>
              <a:rPr lang="en-US" sz="2800" dirty="0" smtClean="0"/>
              <a:t>Increased dissolved oxygen throughout the lake water column</a:t>
            </a:r>
          </a:p>
          <a:p>
            <a:r>
              <a:rPr lang="en-US" sz="2800" dirty="0" smtClean="0"/>
              <a:t>If improved lake clarity, aquatic plant coverage, and dissolved oxygen, then improved habitat for aquatic life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C9E7A7"/>
                </a:solidFill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6553200" cy="3810000"/>
          </a:xfrm>
        </p:spPr>
        <p:txBody>
          <a:bodyPr/>
          <a:lstStyle/>
          <a:p>
            <a:r>
              <a:rPr lang="en-US" sz="2400" dirty="0" smtClean="0"/>
              <a:t>Continued implementation of TMDL, BCWMC, and Plymouth Creek projects</a:t>
            </a:r>
          </a:p>
          <a:p>
            <a:r>
              <a:rPr lang="en-US" sz="2400" dirty="0" smtClean="0"/>
              <a:t>Continued lake monitoring</a:t>
            </a:r>
          </a:p>
          <a:p>
            <a:r>
              <a:rPr lang="en-US" sz="2400" dirty="0" smtClean="0"/>
              <a:t>Document and track activities and projects in the watershed that reduce phosphorus loading to Medicine Lake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438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Twin Lake Internal Phosphorus Loading Special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Study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23622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i="1" dirty="0" smtClean="0"/>
              <a:t>Identify reasons for recent increases in nutrients and algae in Twin Lake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Pertinent Twin Lake Characteristics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6934200" cy="4343400"/>
          </a:xfrm>
        </p:spPr>
        <p:txBody>
          <a:bodyPr/>
          <a:lstStyle/>
          <a:p>
            <a:r>
              <a:rPr lang="en-US" sz="2400" dirty="0" smtClean="0"/>
              <a:t>Surface area: 21 acres (small)</a:t>
            </a:r>
          </a:p>
          <a:p>
            <a:r>
              <a:rPr lang="en-US" sz="2400" dirty="0" smtClean="0"/>
              <a:t>Maximum depth: 54 feet (quite deep)</a:t>
            </a:r>
          </a:p>
          <a:p>
            <a:r>
              <a:rPr lang="en-US" sz="2400" dirty="0" smtClean="0"/>
              <a:t>Average depth: 25.7</a:t>
            </a:r>
          </a:p>
          <a:p>
            <a:r>
              <a:rPr lang="en-US" sz="2400" dirty="0" smtClean="0"/>
              <a:t>Sheltered (protected from wind)</a:t>
            </a:r>
          </a:p>
          <a:p>
            <a:r>
              <a:rPr lang="en-US" sz="2400" dirty="0" smtClean="0"/>
              <a:t>Small, largely undeveloped watershed</a:t>
            </a:r>
          </a:p>
          <a:p>
            <a:r>
              <a:rPr lang="en-US" sz="2400" dirty="0" smtClean="0"/>
              <a:t>Connected to Sweeney Lake</a:t>
            </a:r>
          </a:p>
          <a:p>
            <a:r>
              <a:rPr lang="en-US" sz="2400" dirty="0" smtClean="0"/>
              <a:t>Strongly stratified</a:t>
            </a:r>
          </a:p>
          <a:p>
            <a:r>
              <a:rPr lang="en-US" sz="2400" dirty="0" smtClean="0"/>
              <a:t>Largely self contained, changes in water quality and biota due to internal (non-watershed) processes.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-1"/>
            <a:ext cx="6248400" cy="676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305800" cy="4114800"/>
          </a:xfrm>
        </p:spPr>
        <p:txBody>
          <a:bodyPr/>
          <a:lstStyle/>
          <a:p>
            <a:r>
              <a:rPr lang="en-US" dirty="0" smtClean="0"/>
              <a:t>Very low dissolved oxygen</a:t>
            </a:r>
          </a:p>
          <a:p>
            <a:pPr lvl="1"/>
            <a:r>
              <a:rPr lang="en-US" dirty="0" smtClean="0"/>
              <a:t>Nearly permanently low at depths below 16 feet</a:t>
            </a:r>
          </a:p>
          <a:p>
            <a:r>
              <a:rPr lang="en-US" dirty="0" smtClean="0"/>
              <a:t>Very high rate of phosphorus loading from lake sediments (internal loading) during the summer and winter</a:t>
            </a:r>
          </a:p>
          <a:p>
            <a:r>
              <a:rPr lang="en-US" dirty="0" smtClean="0"/>
              <a:t>Phytoplankton population </a:t>
            </a:r>
            <a:r>
              <a:rPr lang="en-US" u="sng" dirty="0" smtClean="0"/>
              <a:t>now</a:t>
            </a:r>
            <a:r>
              <a:rPr lang="en-US" dirty="0" smtClean="0"/>
              <a:t> dominated by blue-green algae (</a:t>
            </a:r>
            <a:r>
              <a:rPr lang="en-US" dirty="0" err="1" smtClean="0"/>
              <a:t>cyanobacteria</a:t>
            </a:r>
            <a:r>
              <a:rPr lang="en-US" dirty="0" smtClean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Pertinent Chemical and Biological Characteristics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371600"/>
          </a:xfrm>
        </p:spPr>
        <p:txBody>
          <a:bodyPr/>
          <a:lstStyle/>
          <a:p>
            <a:r>
              <a:rPr lang="en-US" dirty="0" smtClean="0"/>
              <a:t>2010 Lake Water Quality Study for Medicine Lake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7391400" cy="4114800"/>
          </a:xfrm>
        </p:spPr>
        <p:txBody>
          <a:bodyPr/>
          <a:lstStyle/>
          <a:p>
            <a:r>
              <a:rPr lang="en-US" sz="2400" dirty="0" smtClean="0"/>
              <a:t>Lake sediments are permanently oxygen depleted</a:t>
            </a:r>
          </a:p>
          <a:p>
            <a:r>
              <a:rPr lang="en-US" sz="2400" dirty="0" smtClean="0"/>
              <a:t>Nearly all phosphorus deposited on sediment is re-released (nutrient cycling)</a:t>
            </a:r>
          </a:p>
          <a:p>
            <a:r>
              <a:rPr lang="en-US" sz="2400" dirty="0" smtClean="0"/>
              <a:t>Spring mixing=phosphorus transport to lake surface</a:t>
            </a:r>
          </a:p>
          <a:p>
            <a:r>
              <a:rPr lang="en-US" sz="2400" dirty="0" smtClean="0"/>
              <a:t>Fall mixing=phosphorus transport to lake surface</a:t>
            </a:r>
          </a:p>
          <a:p>
            <a:r>
              <a:rPr lang="en-US" sz="2400" dirty="0" smtClean="0"/>
              <a:t>Phytoplankton levels </a:t>
            </a:r>
            <a:r>
              <a:rPr lang="en-US" sz="2400" u="sng" dirty="0" smtClean="0"/>
              <a:t>may</a:t>
            </a:r>
            <a:r>
              <a:rPr lang="en-US" sz="2400" dirty="0" smtClean="0"/>
              <a:t> be influenced by:</a:t>
            </a:r>
          </a:p>
          <a:p>
            <a:pPr lvl="1"/>
            <a:r>
              <a:rPr lang="en-US" dirty="0" smtClean="0"/>
              <a:t>Zooplankton abundance</a:t>
            </a:r>
          </a:p>
          <a:p>
            <a:pPr lvl="1"/>
            <a:r>
              <a:rPr lang="en-US" dirty="0" smtClean="0"/>
              <a:t>Blue green algae upward mobility </a:t>
            </a:r>
          </a:p>
          <a:p>
            <a:pPr lvl="1"/>
            <a:endParaRPr lang="en-US" dirty="0" smtClean="0"/>
          </a:p>
          <a:p>
            <a:endParaRPr lang="en-US" sz="2400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r>
              <a:rPr lang="en-US" sz="3600" dirty="0" smtClean="0"/>
              <a:t>What Is Affecting the Water Quality of Twin Lake?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90600"/>
            <a:ext cx="2971800" cy="3657600"/>
          </a:xfrm>
        </p:spPr>
        <p:txBody>
          <a:bodyPr/>
          <a:lstStyle/>
          <a:p>
            <a:pPr algn="l"/>
            <a:r>
              <a:rPr lang="en-US" sz="3200" dirty="0" smtClean="0"/>
              <a:t>Why Has Phosphorus Increased in Recent Years…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lake is </a:t>
            </a:r>
            <a:r>
              <a:rPr lang="en-US" sz="3200" dirty="0" smtClean="0">
                <a:solidFill>
                  <a:srgbClr val="99FF33"/>
                </a:solidFill>
              </a:rPr>
              <a:t>warmer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FF99"/>
                </a:solidFill>
              </a:rPr>
              <a:t>oxygen is lower </a:t>
            </a:r>
            <a:r>
              <a:rPr lang="en-US" sz="3200" dirty="0" smtClean="0"/>
              <a:t>for more of the lake</a:t>
            </a:r>
            <a:endParaRPr lang="en-US" sz="3200" dirty="0"/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2895" y="0"/>
            <a:ext cx="5431105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352800"/>
            <a:ext cx="5410200" cy="334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Management Options for Internal Load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505200" cy="4114800"/>
          </a:xfrm>
        </p:spPr>
        <p:txBody>
          <a:bodyPr/>
          <a:lstStyle/>
          <a:p>
            <a:r>
              <a:rPr lang="en-US" dirty="0" err="1" smtClean="0"/>
              <a:t>Hypolimnetic</a:t>
            </a:r>
            <a:r>
              <a:rPr lang="en-US" dirty="0" smtClean="0"/>
              <a:t> </a:t>
            </a:r>
            <a:r>
              <a:rPr lang="en-US" dirty="0" err="1" smtClean="0"/>
              <a:t>withdrawl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Sediment </a:t>
            </a:r>
          </a:p>
          <a:p>
            <a:pPr>
              <a:buNone/>
            </a:pPr>
            <a:r>
              <a:rPr lang="en-US" dirty="0" smtClean="0"/>
              <a:t>	phosphorus inactivation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352800" y="22860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352800" y="41910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181600" y="2057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3D050"/>
                </a:solidFill>
              </a:rPr>
              <a:t>Requires water inputs to replace water removed from lake bottom, several other drawbacks</a:t>
            </a:r>
            <a:endParaRPr lang="en-US" dirty="0">
              <a:solidFill>
                <a:srgbClr val="D3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962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3D050"/>
                </a:solidFill>
              </a:rPr>
              <a:t>Relatively inexpensive, can be effective on a long term basis for lakes with small watersheds</a:t>
            </a:r>
            <a:endParaRPr lang="en-US" dirty="0">
              <a:solidFill>
                <a:srgbClr val="D3D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dirty="0" smtClean="0"/>
              <a:t>Management Options for Internal Load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038600" cy="4114800"/>
          </a:xfrm>
        </p:spPr>
        <p:txBody>
          <a:bodyPr/>
          <a:lstStyle/>
          <a:p>
            <a:r>
              <a:rPr lang="en-US" dirty="0" err="1" smtClean="0"/>
              <a:t>Biomanipulation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Barley straw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Aeration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429000" y="22098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029200" y="1905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3D050"/>
                </a:solidFill>
              </a:rPr>
              <a:t>Innovative and natural way to control algae,  appears to be occurring in Twin Lake already to some degree.</a:t>
            </a:r>
            <a:endParaRPr lang="en-US" dirty="0">
              <a:solidFill>
                <a:srgbClr val="D3D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429000" y="32766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029200" y="3124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3D050"/>
                </a:solidFill>
              </a:rPr>
              <a:t>Most often used for small lakes and ponds, can prevent algal growth in some cases, requires annual treatment.</a:t>
            </a:r>
            <a:endParaRPr lang="en-US" dirty="0">
              <a:solidFill>
                <a:srgbClr val="D3D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429000" y="48006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05400" y="45720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3D050"/>
                </a:solidFill>
              </a:rPr>
              <a:t>Can increase oxygen in lake water, however, may not stop internal loading and may transport phosphorus to the lake surface for algal growth</a:t>
            </a:r>
            <a:endParaRPr lang="en-US" dirty="0">
              <a:solidFill>
                <a:srgbClr val="D3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dirty="0" smtClean="0"/>
              <a:t>Management Options for Internal Load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038600" cy="4114800"/>
          </a:xfrm>
        </p:spPr>
        <p:txBody>
          <a:bodyPr/>
          <a:lstStyle/>
          <a:p>
            <a:r>
              <a:rPr lang="en-US" dirty="0" smtClean="0"/>
              <a:t>Dredging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200400" y="22098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029200" y="1981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3D050"/>
                </a:solidFill>
              </a:rPr>
              <a:t>Can reduce internal loading, primary drawback is high cost</a:t>
            </a:r>
            <a:endParaRPr lang="en-US" dirty="0">
              <a:solidFill>
                <a:srgbClr val="D3D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9E7A7"/>
                </a:solidFill>
              </a:rPr>
              <a:t>Long Term Monitoring Program</a:t>
            </a:r>
            <a:endParaRPr lang="en-US" sz="4000" dirty="0">
              <a:solidFill>
                <a:srgbClr val="C9E7A7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6553200" cy="3810000"/>
          </a:xfrm>
        </p:spPr>
        <p:txBody>
          <a:bodyPr/>
          <a:lstStyle/>
          <a:p>
            <a:r>
              <a:rPr lang="en-US" dirty="0" smtClean="0"/>
              <a:t>Detect Long Term Trends in Lake Water Quality…</a:t>
            </a:r>
          </a:p>
          <a:p>
            <a:pPr lvl="1"/>
            <a:r>
              <a:rPr lang="en-US" dirty="0" smtClean="0"/>
              <a:t>Land use changes</a:t>
            </a:r>
          </a:p>
          <a:p>
            <a:pPr lvl="1"/>
            <a:r>
              <a:rPr lang="en-US" dirty="0" smtClean="0"/>
              <a:t>BMP implementation</a:t>
            </a:r>
          </a:p>
          <a:p>
            <a:pPr lvl="1"/>
            <a:r>
              <a:rPr lang="en-US" dirty="0" smtClean="0"/>
              <a:t>In-lake activities</a:t>
            </a:r>
          </a:p>
          <a:p>
            <a:pPr lvl="1"/>
            <a:r>
              <a:rPr lang="en-US" dirty="0" smtClean="0"/>
              <a:t>Other, e.g.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C9E7A7"/>
                </a:solidFill>
              </a:rPr>
              <a:t>What is Monitored</a:t>
            </a:r>
            <a:endParaRPr lang="en-US" sz="4000" dirty="0">
              <a:solidFill>
                <a:srgbClr val="C9E7A7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6553200" cy="3810000"/>
          </a:xfrm>
        </p:spPr>
        <p:txBody>
          <a:bodyPr/>
          <a:lstStyle/>
          <a:p>
            <a:r>
              <a:rPr lang="en-US" dirty="0" smtClean="0"/>
              <a:t>Phosphorus</a:t>
            </a:r>
          </a:p>
          <a:p>
            <a:r>
              <a:rPr lang="en-US" dirty="0" smtClean="0"/>
              <a:t>Chlorophyll </a:t>
            </a:r>
            <a:r>
              <a:rPr lang="en-US" i="1" dirty="0" smtClean="0"/>
              <a:t>a</a:t>
            </a:r>
          </a:p>
          <a:p>
            <a:r>
              <a:rPr lang="en-US" dirty="0" smtClean="0"/>
              <a:t>Clarity (by </a:t>
            </a:r>
            <a:r>
              <a:rPr lang="en-US" dirty="0" err="1" smtClean="0"/>
              <a:t>Secchi</a:t>
            </a:r>
            <a:r>
              <a:rPr lang="en-US" dirty="0" smtClean="0"/>
              <a:t> disk)</a:t>
            </a:r>
          </a:p>
          <a:p>
            <a:r>
              <a:rPr lang="en-US" dirty="0" smtClean="0"/>
              <a:t>Basic lake characteristics</a:t>
            </a:r>
          </a:p>
          <a:p>
            <a:r>
              <a:rPr lang="en-US" dirty="0" smtClean="0"/>
              <a:t>Zooplankton</a:t>
            </a:r>
          </a:p>
          <a:p>
            <a:r>
              <a:rPr lang="en-US" dirty="0" smtClean="0"/>
              <a:t>Phytoplankton</a:t>
            </a:r>
          </a:p>
          <a:p>
            <a:r>
              <a:rPr lang="en-US" dirty="0" smtClean="0"/>
              <a:t>Aquatic plants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9E7A7"/>
                </a:solidFill>
              </a:rPr>
              <a:t>Medicine Lake</a:t>
            </a:r>
            <a:r>
              <a:rPr lang="en-US" sz="3600" dirty="0" smtClean="0">
                <a:solidFill>
                  <a:srgbClr val="C9E7A7"/>
                </a:solidFill>
              </a:rPr>
              <a:t/>
            </a:r>
            <a:br>
              <a:rPr lang="en-US" sz="3600" dirty="0" smtClean="0">
                <a:solidFill>
                  <a:srgbClr val="C9E7A7"/>
                </a:solidFill>
              </a:rPr>
            </a:br>
            <a:endParaRPr lang="en-US" sz="28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1295400" y="1295400"/>
          <a:ext cx="62865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Acrobat Document" r:id="rId4" imgW="7543603" imgH="5829192" progId="AcroExch.Document.7">
                  <p:embed/>
                </p:oleObj>
              </mc:Choice>
              <mc:Fallback>
                <p:oleObj name="Acrobat Document" r:id="rId4" imgW="7543603" imgH="5829192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62865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9E7A7"/>
                </a:solidFill>
              </a:rPr>
              <a:t>Medicine Lake (map)</a:t>
            </a:r>
            <a:r>
              <a:rPr lang="en-US" sz="3600" dirty="0" smtClean="0">
                <a:solidFill>
                  <a:srgbClr val="C9E7A7"/>
                </a:solidFill>
              </a:rPr>
              <a:t/>
            </a:r>
            <a:br>
              <a:rPr lang="en-US" sz="3600" dirty="0" smtClean="0">
                <a:solidFill>
                  <a:srgbClr val="C9E7A7"/>
                </a:solidFill>
              </a:rPr>
            </a:br>
            <a:endParaRPr lang="en-US" sz="28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1600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Class: </a:t>
            </a:r>
            <a:r>
              <a:rPr lang="en-US" sz="1400" dirty="0" smtClean="0"/>
              <a:t>Level 1</a:t>
            </a:r>
          </a:p>
          <a:p>
            <a:r>
              <a:rPr lang="en-US" sz="1400" b="1" dirty="0" smtClean="0"/>
              <a:t>Size</a:t>
            </a:r>
            <a:r>
              <a:rPr lang="en-US" sz="1400" dirty="0" smtClean="0"/>
              <a:t>: 886 ac</a:t>
            </a:r>
          </a:p>
          <a:p>
            <a:r>
              <a:rPr lang="en-US" sz="1400" b="1" dirty="0" smtClean="0"/>
              <a:t>Max Depth</a:t>
            </a:r>
            <a:r>
              <a:rPr lang="en-US" sz="1400" dirty="0" smtClean="0"/>
              <a:t>: 49 ft</a:t>
            </a:r>
          </a:p>
          <a:p>
            <a:r>
              <a:rPr lang="en-US" sz="1400" b="1" dirty="0" smtClean="0"/>
              <a:t>Average Depth</a:t>
            </a:r>
            <a:r>
              <a:rPr lang="en-US" sz="1400" dirty="0" smtClean="0"/>
              <a:t>: 16 ft</a:t>
            </a:r>
          </a:p>
          <a:p>
            <a:r>
              <a:rPr lang="en-US" sz="1400" b="1" dirty="0" smtClean="0"/>
              <a:t>Littoral Area</a:t>
            </a:r>
            <a:r>
              <a:rPr lang="en-US" sz="1400" dirty="0" smtClean="0"/>
              <a:t>: 33% of total</a:t>
            </a:r>
          </a:p>
          <a:p>
            <a:endParaRPr lang="en-US" sz="1400" dirty="0" smtClean="0"/>
          </a:p>
          <a:p>
            <a:r>
              <a:rPr lang="en-US" sz="1400" b="1" dirty="0" smtClean="0"/>
              <a:t>Watershed</a:t>
            </a:r>
            <a:r>
              <a:rPr lang="en-US" sz="1400" dirty="0" smtClean="0"/>
              <a:t>:11,600 ac</a:t>
            </a:r>
          </a:p>
          <a:p>
            <a:r>
              <a:rPr lang="en-US" sz="1400" b="1" dirty="0" smtClean="0"/>
              <a:t>Land use</a:t>
            </a:r>
            <a:r>
              <a:rPr lang="en-US" sz="1400" dirty="0" smtClean="0"/>
              <a:t>: commercial and residential</a:t>
            </a:r>
            <a:endParaRPr lang="en-US" sz="1400" dirty="0"/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541767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3200400"/>
            <a:ext cx="1295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Water Quality Monitoring Locations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 rot="16200000" flipH="1">
            <a:off x="2257515" y="4162514"/>
            <a:ext cx="704673" cy="1181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3"/>
          </p:cNvCxnSpPr>
          <p:nvPr/>
        </p:nvCxnSpPr>
        <p:spPr bwMode="auto">
          <a:xfrm>
            <a:off x="2667000" y="3800565"/>
            <a:ext cx="1447800" cy="390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066800"/>
          </a:xfrm>
        </p:spPr>
        <p:txBody>
          <a:bodyPr/>
          <a:lstStyle/>
          <a:p>
            <a:r>
              <a:rPr lang="en-US" sz="4000" dirty="0" smtClean="0">
                <a:solidFill>
                  <a:srgbClr val="C9E7A7"/>
                </a:solidFill>
              </a:rPr>
              <a:t>Medicine Lake</a:t>
            </a:r>
            <a:r>
              <a:rPr lang="en-US" sz="3600" dirty="0" smtClean="0">
                <a:solidFill>
                  <a:srgbClr val="C9E7A7"/>
                </a:solidFill>
              </a:rPr>
              <a:t/>
            </a:r>
            <a:br>
              <a:rPr lang="en-US" sz="3600" dirty="0" smtClean="0">
                <a:solidFill>
                  <a:srgbClr val="C9E7A7"/>
                </a:solidFill>
              </a:rPr>
            </a:br>
            <a:r>
              <a:rPr lang="en-US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Historic  Data: Summer Averages</a:t>
            </a:r>
            <a:endParaRPr lang="en-US" sz="28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609600" y="12954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4000" dirty="0" smtClean="0">
                <a:solidFill>
                  <a:srgbClr val="C9E7A7"/>
                </a:solidFill>
              </a:rPr>
              <a:t>Medicine Lake</a:t>
            </a:r>
            <a:r>
              <a:rPr lang="en-US" sz="3600" dirty="0" smtClean="0">
                <a:solidFill>
                  <a:srgbClr val="C9E7A7"/>
                </a:solidFill>
              </a:rPr>
              <a:t/>
            </a:r>
            <a:br>
              <a:rPr lang="en-US" sz="3600" dirty="0" smtClean="0">
                <a:solidFill>
                  <a:srgbClr val="C9E7A7"/>
                </a:solidFill>
              </a:rPr>
            </a:br>
            <a:r>
              <a:rPr lang="en-US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Historic  Data: Summer Averages</a:t>
            </a:r>
            <a:endParaRPr lang="en-US" sz="28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533400" y="1219200"/>
          <a:ext cx="8077200" cy="527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r>
              <a:rPr lang="en-US" sz="4000" dirty="0" smtClean="0">
                <a:solidFill>
                  <a:srgbClr val="C9E7A7"/>
                </a:solidFill>
              </a:rPr>
              <a:t>Medicine Lake</a:t>
            </a:r>
            <a:r>
              <a:rPr lang="en-US" sz="3600" dirty="0" smtClean="0">
                <a:solidFill>
                  <a:srgbClr val="C9E7A7"/>
                </a:solidFill>
              </a:rPr>
              <a:t/>
            </a:r>
            <a:br>
              <a:rPr lang="en-US" sz="3600" dirty="0" smtClean="0">
                <a:solidFill>
                  <a:srgbClr val="C9E7A7"/>
                </a:solidFill>
              </a:rPr>
            </a:br>
            <a:r>
              <a:rPr lang="en-US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Historic  Data: Summer Averages</a:t>
            </a:r>
            <a:endParaRPr lang="en-US" sz="28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81000" y="1219200"/>
          <a:ext cx="858202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1905000" y="3733800"/>
            <a:ext cx="2590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7410</TotalTime>
  <Words>783</Words>
  <Application>Microsoft Office PowerPoint</Application>
  <PresentationFormat>On-screen Show (4:3)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Textured</vt:lpstr>
      <vt:lpstr>Picture</vt:lpstr>
      <vt:lpstr>Acrobat Document</vt:lpstr>
      <vt:lpstr>  2010 Water Quality Monitoring Activities  -Medicine Lake -Twin Lake </vt:lpstr>
      <vt:lpstr>2010 Lake Water Quality Study for Medicine Lake</vt:lpstr>
      <vt:lpstr>Long Term Monitoring Program</vt:lpstr>
      <vt:lpstr>What is Monitored</vt:lpstr>
      <vt:lpstr>Medicine Lake </vt:lpstr>
      <vt:lpstr>Medicine Lake (map) </vt:lpstr>
      <vt:lpstr>Medicine Lake Historic  Data: Summer Averages</vt:lpstr>
      <vt:lpstr>Medicine Lake Historic  Data: Summer Averages</vt:lpstr>
      <vt:lpstr>Medicine Lake Historic  Data: Summer Averages</vt:lpstr>
      <vt:lpstr>Medicine Lake 2010 Data Compared to State Standards</vt:lpstr>
      <vt:lpstr>Medicine Lake 2010 Data Compared to BCWMC Standards</vt:lpstr>
      <vt:lpstr>Aquatic Plants</vt:lpstr>
      <vt:lpstr>Potential Lake Changes with TMDL Implementation</vt:lpstr>
      <vt:lpstr>Recommendations</vt:lpstr>
      <vt:lpstr>PowerPoint Presentation</vt:lpstr>
      <vt:lpstr>Purpose of Study</vt:lpstr>
      <vt:lpstr>Pertinent Twin Lake Characteristics</vt:lpstr>
      <vt:lpstr>PowerPoint Presentation</vt:lpstr>
      <vt:lpstr>Pertinent Chemical and Biological Characteristics</vt:lpstr>
      <vt:lpstr>What Is Affecting the Water Quality of Twin Lake?</vt:lpstr>
      <vt:lpstr>Why Has Phosphorus Increased in Recent Years…  The lake is warmer, oxygen is lower for more of the lake</vt:lpstr>
      <vt:lpstr>Management Options for Internal Load Control </vt:lpstr>
      <vt:lpstr>Management Options for Internal Load Control </vt:lpstr>
      <vt:lpstr>Management Options for Internal Load Control </vt:lpstr>
    </vt:vector>
  </TitlesOfParts>
  <Company>Barr Engineering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Fountain Lake Sediment and Dredging Assessment</dc:title>
  <dc:creator>bjh3</dc:creator>
  <cp:lastModifiedBy>Owner</cp:lastModifiedBy>
  <cp:revision>548</cp:revision>
  <dcterms:created xsi:type="dcterms:W3CDTF">2009-05-11T14:08:55Z</dcterms:created>
  <dcterms:modified xsi:type="dcterms:W3CDTF">2016-03-03T15:28:35Z</dcterms:modified>
</cp:coreProperties>
</file>